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882" r:id="rId2"/>
  </p:sldMasterIdLst>
  <p:sldIdLst>
    <p:sldId id="256" r:id="rId3"/>
    <p:sldId id="258" r:id="rId4"/>
    <p:sldId id="284" r:id="rId5"/>
    <p:sldId id="257" r:id="rId6"/>
    <p:sldId id="274" r:id="rId7"/>
    <p:sldId id="265" r:id="rId8"/>
    <p:sldId id="266" r:id="rId9"/>
    <p:sldId id="267" r:id="rId10"/>
    <p:sldId id="268" r:id="rId11"/>
    <p:sldId id="269" r:id="rId12"/>
    <p:sldId id="280" r:id="rId13"/>
    <p:sldId id="272" r:id="rId14"/>
    <p:sldId id="273" r:id="rId15"/>
    <p:sldId id="270" r:id="rId16"/>
    <p:sldId id="276" r:id="rId17"/>
    <p:sldId id="277" r:id="rId18"/>
    <p:sldId id="278" r:id="rId19"/>
    <p:sldId id="275" r:id="rId20"/>
    <p:sldId id="282" r:id="rId21"/>
    <p:sldId id="283" r:id="rId22"/>
    <p:sldId id="281" r:id="rId23"/>
    <p:sldId id="26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rudai Aditya" initials="HA" lastIdx="1" clrIdx="0">
    <p:extLst>
      <p:ext uri="{19B8F6BF-5375-455C-9EA6-DF929625EA0E}">
        <p15:presenceInfo xmlns:p15="http://schemas.microsoft.com/office/powerpoint/2012/main" userId="2917840cf5272bc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86" autoAdjust="0"/>
    <p:restoredTop sz="94660"/>
  </p:normalViewPr>
  <p:slideViewPr>
    <p:cSldViewPr snapToGrid="0">
      <p:cViewPr varScale="1">
        <p:scale>
          <a:sx n="87" d="100"/>
          <a:sy n="87" d="100"/>
        </p:scale>
        <p:origin x="16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jpeg>
</file>

<file path=ppt/media/image10.png>
</file>

<file path=ppt/media/image11.jpeg>
</file>

<file path=ppt/media/image12.png>
</file>

<file path=ppt/media/image13.jpeg>
</file>

<file path=ppt/media/image14.jpeg>
</file>

<file path=ppt/media/image15.png>
</file>

<file path=ppt/media/image16.png>
</file>

<file path=ppt/media/image17.png>
</file>

<file path=ppt/media/image18.jpeg>
</file>

<file path=ppt/media/image19.jpeg>
</file>

<file path=ppt/media/image2.jpeg>
</file>

<file path=ppt/media/image20.jpeg>
</file>

<file path=ppt/media/image21.png>
</file>

<file path=ppt/media/image22.jpeg>
</file>

<file path=ppt/media/image23.jpe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CC872-23BD-112E-4236-C837E7246E7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940A162-E234-0AF5-D0DC-A62F6A6AC8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A5F3537-B605-8D36-CE9D-7BE561E81321}"/>
              </a:ext>
            </a:extLst>
          </p:cNvPr>
          <p:cNvSpPr>
            <a:spLocks noGrp="1"/>
          </p:cNvSpPr>
          <p:nvPr>
            <p:ph type="dt" sz="half" idx="10"/>
          </p:nvPr>
        </p:nvSpPr>
        <p:spPr/>
        <p:txBody>
          <a:bodyPr/>
          <a:lstStyle/>
          <a:p>
            <a:fld id="{796B7501-8160-4952-9F0A-D3703664499A}" type="datetimeFigureOut">
              <a:rPr lang="en-IN" smtClean="0"/>
              <a:t>30-12-2022</a:t>
            </a:fld>
            <a:endParaRPr lang="en-IN"/>
          </a:p>
        </p:txBody>
      </p:sp>
      <p:sp>
        <p:nvSpPr>
          <p:cNvPr id="5" name="Footer Placeholder 4">
            <a:extLst>
              <a:ext uri="{FF2B5EF4-FFF2-40B4-BE49-F238E27FC236}">
                <a16:creationId xmlns:a16="http://schemas.microsoft.com/office/drawing/2014/main" id="{37A78964-BE92-D249-22F4-BDD731D2B9B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7A1DFD8-67DA-0678-20C2-85B9D5479F7C}"/>
              </a:ext>
            </a:extLst>
          </p:cNvPr>
          <p:cNvSpPr>
            <a:spLocks noGrp="1"/>
          </p:cNvSpPr>
          <p:nvPr>
            <p:ph type="sldNum" sz="quarter" idx="12"/>
          </p:nvPr>
        </p:nvSpPr>
        <p:spPr/>
        <p:txBody>
          <a:bodyPr/>
          <a:lstStyle/>
          <a:p>
            <a:fld id="{67E6A688-4E5B-4953-A0F9-63965A88EE01}" type="slidenum">
              <a:rPr lang="en-IN" smtClean="0"/>
              <a:t>‹#›</a:t>
            </a:fld>
            <a:endParaRPr lang="en-IN"/>
          </a:p>
        </p:txBody>
      </p:sp>
    </p:spTree>
    <p:extLst>
      <p:ext uri="{BB962C8B-B14F-4D97-AF65-F5344CB8AC3E}">
        <p14:creationId xmlns:p14="http://schemas.microsoft.com/office/powerpoint/2010/main" val="2716395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FA77C-F244-3530-C490-18099106581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1290EF1-D8D5-0141-D38D-C9AB479F9B6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7B25C88-A756-5751-231C-1EAB427EFA7B}"/>
              </a:ext>
            </a:extLst>
          </p:cNvPr>
          <p:cNvSpPr>
            <a:spLocks noGrp="1"/>
          </p:cNvSpPr>
          <p:nvPr>
            <p:ph type="dt" sz="half" idx="10"/>
          </p:nvPr>
        </p:nvSpPr>
        <p:spPr/>
        <p:txBody>
          <a:bodyPr/>
          <a:lstStyle/>
          <a:p>
            <a:fld id="{796B7501-8160-4952-9F0A-D3703664499A}" type="datetimeFigureOut">
              <a:rPr lang="en-IN" smtClean="0"/>
              <a:t>30-12-2022</a:t>
            </a:fld>
            <a:endParaRPr lang="en-IN"/>
          </a:p>
        </p:txBody>
      </p:sp>
      <p:sp>
        <p:nvSpPr>
          <p:cNvPr id="5" name="Footer Placeholder 4">
            <a:extLst>
              <a:ext uri="{FF2B5EF4-FFF2-40B4-BE49-F238E27FC236}">
                <a16:creationId xmlns:a16="http://schemas.microsoft.com/office/drawing/2014/main" id="{AFBB8D0D-B424-813E-A9B3-644597BD3C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5D7CCD6-360B-61C3-F47A-0B0A96A8D1E3}"/>
              </a:ext>
            </a:extLst>
          </p:cNvPr>
          <p:cNvSpPr>
            <a:spLocks noGrp="1"/>
          </p:cNvSpPr>
          <p:nvPr>
            <p:ph type="sldNum" sz="quarter" idx="12"/>
          </p:nvPr>
        </p:nvSpPr>
        <p:spPr/>
        <p:txBody>
          <a:bodyPr/>
          <a:lstStyle/>
          <a:p>
            <a:fld id="{67E6A688-4E5B-4953-A0F9-63965A88EE01}" type="slidenum">
              <a:rPr lang="en-IN" smtClean="0"/>
              <a:t>‹#›</a:t>
            </a:fld>
            <a:endParaRPr lang="en-IN"/>
          </a:p>
        </p:txBody>
      </p:sp>
    </p:spTree>
    <p:extLst>
      <p:ext uri="{BB962C8B-B14F-4D97-AF65-F5344CB8AC3E}">
        <p14:creationId xmlns:p14="http://schemas.microsoft.com/office/powerpoint/2010/main" val="9553408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0038E7-C156-671A-EC65-BFE643F4C6F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DD0E8E1-8761-FA91-763D-75EF3A5563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802349-D53F-7DF2-922E-86E03E49F1E6}"/>
              </a:ext>
            </a:extLst>
          </p:cNvPr>
          <p:cNvSpPr>
            <a:spLocks noGrp="1"/>
          </p:cNvSpPr>
          <p:nvPr>
            <p:ph type="dt" sz="half" idx="10"/>
          </p:nvPr>
        </p:nvSpPr>
        <p:spPr/>
        <p:txBody>
          <a:bodyPr/>
          <a:lstStyle/>
          <a:p>
            <a:fld id="{796B7501-8160-4952-9F0A-D3703664499A}" type="datetimeFigureOut">
              <a:rPr lang="en-IN" smtClean="0"/>
              <a:t>30-12-2022</a:t>
            </a:fld>
            <a:endParaRPr lang="en-IN"/>
          </a:p>
        </p:txBody>
      </p:sp>
      <p:sp>
        <p:nvSpPr>
          <p:cNvPr id="5" name="Footer Placeholder 4">
            <a:extLst>
              <a:ext uri="{FF2B5EF4-FFF2-40B4-BE49-F238E27FC236}">
                <a16:creationId xmlns:a16="http://schemas.microsoft.com/office/drawing/2014/main" id="{AC05CD1B-50A7-F985-3206-AC978A72C7F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E25FA18-2C19-E9C9-A54B-931F0C4148A2}"/>
              </a:ext>
            </a:extLst>
          </p:cNvPr>
          <p:cNvSpPr>
            <a:spLocks noGrp="1"/>
          </p:cNvSpPr>
          <p:nvPr>
            <p:ph type="sldNum" sz="quarter" idx="12"/>
          </p:nvPr>
        </p:nvSpPr>
        <p:spPr/>
        <p:txBody>
          <a:bodyPr/>
          <a:lstStyle/>
          <a:p>
            <a:fld id="{67E6A688-4E5B-4953-A0F9-63965A88EE01}" type="slidenum">
              <a:rPr lang="en-IN" smtClean="0"/>
              <a:t>‹#›</a:t>
            </a:fld>
            <a:endParaRPr lang="en-IN"/>
          </a:p>
        </p:txBody>
      </p:sp>
    </p:spTree>
    <p:extLst>
      <p:ext uri="{BB962C8B-B14F-4D97-AF65-F5344CB8AC3E}">
        <p14:creationId xmlns:p14="http://schemas.microsoft.com/office/powerpoint/2010/main" val="36966480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12/30/2022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517609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762016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12/30/2022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007077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12/30/2022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952539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12/30/2022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767830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12/30/2022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797006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12/30/2022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7348459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25202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F838B-90CB-2846-64F2-15F23217F0C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E51C4A0-1D64-3765-5193-6627946CE0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09CC102-69F6-E6B9-7B87-2F3C6BDEBF87}"/>
              </a:ext>
            </a:extLst>
          </p:cNvPr>
          <p:cNvSpPr>
            <a:spLocks noGrp="1"/>
          </p:cNvSpPr>
          <p:nvPr>
            <p:ph type="dt" sz="half" idx="10"/>
          </p:nvPr>
        </p:nvSpPr>
        <p:spPr/>
        <p:txBody>
          <a:bodyPr/>
          <a:lstStyle/>
          <a:p>
            <a:fld id="{796B7501-8160-4952-9F0A-D3703664499A}" type="datetimeFigureOut">
              <a:rPr lang="en-IN" smtClean="0"/>
              <a:t>30-12-2022</a:t>
            </a:fld>
            <a:endParaRPr lang="en-IN"/>
          </a:p>
        </p:txBody>
      </p:sp>
      <p:sp>
        <p:nvSpPr>
          <p:cNvPr id="5" name="Footer Placeholder 4">
            <a:extLst>
              <a:ext uri="{FF2B5EF4-FFF2-40B4-BE49-F238E27FC236}">
                <a16:creationId xmlns:a16="http://schemas.microsoft.com/office/drawing/2014/main" id="{5BD53A82-8172-9584-3A3F-4F9AE9C52C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E187DE6-FC6B-8B9F-1118-40080E81BDC8}"/>
              </a:ext>
            </a:extLst>
          </p:cNvPr>
          <p:cNvSpPr>
            <a:spLocks noGrp="1"/>
          </p:cNvSpPr>
          <p:nvPr>
            <p:ph type="sldNum" sz="quarter" idx="12"/>
          </p:nvPr>
        </p:nvSpPr>
        <p:spPr/>
        <p:txBody>
          <a:bodyPr/>
          <a:lstStyle/>
          <a:p>
            <a:fld id="{67E6A688-4E5B-4953-A0F9-63965A88EE01}" type="slidenum">
              <a:rPr lang="en-IN" smtClean="0"/>
              <a:t>‹#›</a:t>
            </a:fld>
            <a:endParaRPr lang="en-IN"/>
          </a:p>
        </p:txBody>
      </p:sp>
    </p:spTree>
    <p:extLst>
      <p:ext uri="{BB962C8B-B14F-4D97-AF65-F5344CB8AC3E}">
        <p14:creationId xmlns:p14="http://schemas.microsoft.com/office/powerpoint/2010/main" val="30535814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0015953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7370632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861854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862C4-710F-5403-0D77-0CB40705508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E9469CD-B76C-DAD9-0210-BF0C15BECD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A0DC94-9AA5-7E5C-0B6D-72A202CBE000}"/>
              </a:ext>
            </a:extLst>
          </p:cNvPr>
          <p:cNvSpPr>
            <a:spLocks noGrp="1"/>
          </p:cNvSpPr>
          <p:nvPr>
            <p:ph type="dt" sz="half" idx="10"/>
          </p:nvPr>
        </p:nvSpPr>
        <p:spPr/>
        <p:txBody>
          <a:bodyPr/>
          <a:lstStyle/>
          <a:p>
            <a:fld id="{796B7501-8160-4952-9F0A-D3703664499A}" type="datetimeFigureOut">
              <a:rPr lang="en-IN" smtClean="0"/>
              <a:t>30-12-2022</a:t>
            </a:fld>
            <a:endParaRPr lang="en-IN"/>
          </a:p>
        </p:txBody>
      </p:sp>
      <p:sp>
        <p:nvSpPr>
          <p:cNvPr id="5" name="Footer Placeholder 4">
            <a:extLst>
              <a:ext uri="{FF2B5EF4-FFF2-40B4-BE49-F238E27FC236}">
                <a16:creationId xmlns:a16="http://schemas.microsoft.com/office/drawing/2014/main" id="{A1F8E0F1-335D-D288-2816-755B87D828F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E382EC6-54CB-5436-54B3-0E0936527A11}"/>
              </a:ext>
            </a:extLst>
          </p:cNvPr>
          <p:cNvSpPr>
            <a:spLocks noGrp="1"/>
          </p:cNvSpPr>
          <p:nvPr>
            <p:ph type="sldNum" sz="quarter" idx="12"/>
          </p:nvPr>
        </p:nvSpPr>
        <p:spPr/>
        <p:txBody>
          <a:bodyPr/>
          <a:lstStyle/>
          <a:p>
            <a:fld id="{67E6A688-4E5B-4953-A0F9-63965A88EE01}" type="slidenum">
              <a:rPr lang="en-IN" smtClean="0"/>
              <a:t>‹#›</a:t>
            </a:fld>
            <a:endParaRPr lang="en-IN"/>
          </a:p>
        </p:txBody>
      </p:sp>
    </p:spTree>
    <p:extLst>
      <p:ext uri="{BB962C8B-B14F-4D97-AF65-F5344CB8AC3E}">
        <p14:creationId xmlns:p14="http://schemas.microsoft.com/office/powerpoint/2010/main" val="17024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2CCC5-B93F-85E3-97A9-F71F26A99C8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FD05B58-41EB-7496-E504-E1B88DA47E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EE1007F-93D0-579F-66BA-D9D9718A3C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A50FF45-95B6-CAFC-364E-A4424E4C5C0B}"/>
              </a:ext>
            </a:extLst>
          </p:cNvPr>
          <p:cNvSpPr>
            <a:spLocks noGrp="1"/>
          </p:cNvSpPr>
          <p:nvPr>
            <p:ph type="dt" sz="half" idx="10"/>
          </p:nvPr>
        </p:nvSpPr>
        <p:spPr/>
        <p:txBody>
          <a:bodyPr/>
          <a:lstStyle/>
          <a:p>
            <a:fld id="{796B7501-8160-4952-9F0A-D3703664499A}" type="datetimeFigureOut">
              <a:rPr lang="en-IN" smtClean="0"/>
              <a:t>30-12-2022</a:t>
            </a:fld>
            <a:endParaRPr lang="en-IN"/>
          </a:p>
        </p:txBody>
      </p:sp>
      <p:sp>
        <p:nvSpPr>
          <p:cNvPr id="6" name="Footer Placeholder 5">
            <a:extLst>
              <a:ext uri="{FF2B5EF4-FFF2-40B4-BE49-F238E27FC236}">
                <a16:creationId xmlns:a16="http://schemas.microsoft.com/office/drawing/2014/main" id="{BC8864A4-1F91-5034-80A8-FF9082A1800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DEF1ECA-A5AB-25D8-88A6-FB77CE8FBCDF}"/>
              </a:ext>
            </a:extLst>
          </p:cNvPr>
          <p:cNvSpPr>
            <a:spLocks noGrp="1"/>
          </p:cNvSpPr>
          <p:nvPr>
            <p:ph type="sldNum" sz="quarter" idx="12"/>
          </p:nvPr>
        </p:nvSpPr>
        <p:spPr/>
        <p:txBody>
          <a:bodyPr/>
          <a:lstStyle/>
          <a:p>
            <a:fld id="{67E6A688-4E5B-4953-A0F9-63965A88EE01}" type="slidenum">
              <a:rPr lang="en-IN" smtClean="0"/>
              <a:t>‹#›</a:t>
            </a:fld>
            <a:endParaRPr lang="en-IN"/>
          </a:p>
        </p:txBody>
      </p:sp>
    </p:spTree>
    <p:extLst>
      <p:ext uri="{BB962C8B-B14F-4D97-AF65-F5344CB8AC3E}">
        <p14:creationId xmlns:p14="http://schemas.microsoft.com/office/powerpoint/2010/main" val="734660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A4103-745A-6EDA-2DDE-8DB46BE1E0F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B9E0057-EC81-D294-9559-978B9324FB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17CD03-569E-DC63-57DC-1AFE8F9287D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D29E820-815F-9F24-2692-1F1BF4F5BD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854D3E-CD71-2AC8-9529-C9BACAF322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F89A9CF-4A41-F50F-F456-7BE176586F30}"/>
              </a:ext>
            </a:extLst>
          </p:cNvPr>
          <p:cNvSpPr>
            <a:spLocks noGrp="1"/>
          </p:cNvSpPr>
          <p:nvPr>
            <p:ph type="dt" sz="half" idx="10"/>
          </p:nvPr>
        </p:nvSpPr>
        <p:spPr/>
        <p:txBody>
          <a:bodyPr/>
          <a:lstStyle/>
          <a:p>
            <a:fld id="{796B7501-8160-4952-9F0A-D3703664499A}" type="datetimeFigureOut">
              <a:rPr lang="en-IN" smtClean="0"/>
              <a:t>30-12-2022</a:t>
            </a:fld>
            <a:endParaRPr lang="en-IN"/>
          </a:p>
        </p:txBody>
      </p:sp>
      <p:sp>
        <p:nvSpPr>
          <p:cNvPr id="8" name="Footer Placeholder 7">
            <a:extLst>
              <a:ext uri="{FF2B5EF4-FFF2-40B4-BE49-F238E27FC236}">
                <a16:creationId xmlns:a16="http://schemas.microsoft.com/office/drawing/2014/main" id="{9F1C77D7-230B-1C90-38B2-F50A2E62E42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FF033E5-D5F4-37F0-3F4B-45B859C7F0D5}"/>
              </a:ext>
            </a:extLst>
          </p:cNvPr>
          <p:cNvSpPr>
            <a:spLocks noGrp="1"/>
          </p:cNvSpPr>
          <p:nvPr>
            <p:ph type="sldNum" sz="quarter" idx="12"/>
          </p:nvPr>
        </p:nvSpPr>
        <p:spPr/>
        <p:txBody>
          <a:bodyPr/>
          <a:lstStyle/>
          <a:p>
            <a:fld id="{67E6A688-4E5B-4953-A0F9-63965A88EE01}" type="slidenum">
              <a:rPr lang="en-IN" smtClean="0"/>
              <a:t>‹#›</a:t>
            </a:fld>
            <a:endParaRPr lang="en-IN"/>
          </a:p>
        </p:txBody>
      </p:sp>
    </p:spTree>
    <p:extLst>
      <p:ext uri="{BB962C8B-B14F-4D97-AF65-F5344CB8AC3E}">
        <p14:creationId xmlns:p14="http://schemas.microsoft.com/office/powerpoint/2010/main" val="3260498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9E165-A10E-7A6E-9E29-F1F5B1AC070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D6694D9-432B-1A0D-D621-9D3DB7422BDF}"/>
              </a:ext>
            </a:extLst>
          </p:cNvPr>
          <p:cNvSpPr>
            <a:spLocks noGrp="1"/>
          </p:cNvSpPr>
          <p:nvPr>
            <p:ph type="dt" sz="half" idx="10"/>
          </p:nvPr>
        </p:nvSpPr>
        <p:spPr/>
        <p:txBody>
          <a:bodyPr/>
          <a:lstStyle/>
          <a:p>
            <a:fld id="{796B7501-8160-4952-9F0A-D3703664499A}" type="datetimeFigureOut">
              <a:rPr lang="en-IN" smtClean="0"/>
              <a:t>30-12-2022</a:t>
            </a:fld>
            <a:endParaRPr lang="en-IN"/>
          </a:p>
        </p:txBody>
      </p:sp>
      <p:sp>
        <p:nvSpPr>
          <p:cNvPr id="4" name="Footer Placeholder 3">
            <a:extLst>
              <a:ext uri="{FF2B5EF4-FFF2-40B4-BE49-F238E27FC236}">
                <a16:creationId xmlns:a16="http://schemas.microsoft.com/office/drawing/2014/main" id="{0395B365-827F-349C-6BEA-9E9DBF88C01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71E3093-A1A0-1A15-ED7D-77F7FC7F3874}"/>
              </a:ext>
            </a:extLst>
          </p:cNvPr>
          <p:cNvSpPr>
            <a:spLocks noGrp="1"/>
          </p:cNvSpPr>
          <p:nvPr>
            <p:ph type="sldNum" sz="quarter" idx="12"/>
          </p:nvPr>
        </p:nvSpPr>
        <p:spPr/>
        <p:txBody>
          <a:bodyPr/>
          <a:lstStyle/>
          <a:p>
            <a:fld id="{67E6A688-4E5B-4953-A0F9-63965A88EE01}" type="slidenum">
              <a:rPr lang="en-IN" smtClean="0"/>
              <a:t>‹#›</a:t>
            </a:fld>
            <a:endParaRPr lang="en-IN"/>
          </a:p>
        </p:txBody>
      </p:sp>
    </p:spTree>
    <p:extLst>
      <p:ext uri="{BB962C8B-B14F-4D97-AF65-F5344CB8AC3E}">
        <p14:creationId xmlns:p14="http://schemas.microsoft.com/office/powerpoint/2010/main" val="2347159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58831B-2798-229C-855B-2BC95C081924}"/>
              </a:ext>
            </a:extLst>
          </p:cNvPr>
          <p:cNvSpPr>
            <a:spLocks noGrp="1"/>
          </p:cNvSpPr>
          <p:nvPr>
            <p:ph type="dt" sz="half" idx="10"/>
          </p:nvPr>
        </p:nvSpPr>
        <p:spPr/>
        <p:txBody>
          <a:bodyPr/>
          <a:lstStyle/>
          <a:p>
            <a:fld id="{796B7501-8160-4952-9F0A-D3703664499A}" type="datetimeFigureOut">
              <a:rPr lang="en-IN" smtClean="0"/>
              <a:t>30-12-2022</a:t>
            </a:fld>
            <a:endParaRPr lang="en-IN"/>
          </a:p>
        </p:txBody>
      </p:sp>
      <p:sp>
        <p:nvSpPr>
          <p:cNvPr id="3" name="Footer Placeholder 2">
            <a:extLst>
              <a:ext uri="{FF2B5EF4-FFF2-40B4-BE49-F238E27FC236}">
                <a16:creationId xmlns:a16="http://schemas.microsoft.com/office/drawing/2014/main" id="{A7199331-78DF-3489-2D0F-38A513EAEFE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431A98C-9CA0-E426-5220-63B31A230B44}"/>
              </a:ext>
            </a:extLst>
          </p:cNvPr>
          <p:cNvSpPr>
            <a:spLocks noGrp="1"/>
          </p:cNvSpPr>
          <p:nvPr>
            <p:ph type="sldNum" sz="quarter" idx="12"/>
          </p:nvPr>
        </p:nvSpPr>
        <p:spPr/>
        <p:txBody>
          <a:bodyPr/>
          <a:lstStyle/>
          <a:p>
            <a:fld id="{67E6A688-4E5B-4953-A0F9-63965A88EE01}" type="slidenum">
              <a:rPr lang="en-IN" smtClean="0"/>
              <a:t>‹#›</a:t>
            </a:fld>
            <a:endParaRPr lang="en-IN"/>
          </a:p>
        </p:txBody>
      </p:sp>
    </p:spTree>
    <p:extLst>
      <p:ext uri="{BB962C8B-B14F-4D97-AF65-F5344CB8AC3E}">
        <p14:creationId xmlns:p14="http://schemas.microsoft.com/office/powerpoint/2010/main" val="3356122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EFEB6-9711-B2D9-7A3B-EDB3716E33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A9EB683-60E6-B006-93CD-E8FCAF33F9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13AED68-DC03-3460-9496-8CA86F00F8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4AA0A1-4969-6ED1-49E1-EA97BCC4C990}"/>
              </a:ext>
            </a:extLst>
          </p:cNvPr>
          <p:cNvSpPr>
            <a:spLocks noGrp="1"/>
          </p:cNvSpPr>
          <p:nvPr>
            <p:ph type="dt" sz="half" idx="10"/>
          </p:nvPr>
        </p:nvSpPr>
        <p:spPr/>
        <p:txBody>
          <a:bodyPr/>
          <a:lstStyle/>
          <a:p>
            <a:fld id="{796B7501-8160-4952-9F0A-D3703664499A}" type="datetimeFigureOut">
              <a:rPr lang="en-IN" smtClean="0"/>
              <a:t>30-12-2022</a:t>
            </a:fld>
            <a:endParaRPr lang="en-IN"/>
          </a:p>
        </p:txBody>
      </p:sp>
      <p:sp>
        <p:nvSpPr>
          <p:cNvPr id="6" name="Footer Placeholder 5">
            <a:extLst>
              <a:ext uri="{FF2B5EF4-FFF2-40B4-BE49-F238E27FC236}">
                <a16:creationId xmlns:a16="http://schemas.microsoft.com/office/drawing/2014/main" id="{55D9D0E5-461C-91FB-4C18-058A8F133CE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95CEFD5-45A1-DA48-7BF9-02E7293D86EE}"/>
              </a:ext>
            </a:extLst>
          </p:cNvPr>
          <p:cNvSpPr>
            <a:spLocks noGrp="1"/>
          </p:cNvSpPr>
          <p:nvPr>
            <p:ph type="sldNum" sz="quarter" idx="12"/>
          </p:nvPr>
        </p:nvSpPr>
        <p:spPr/>
        <p:txBody>
          <a:bodyPr/>
          <a:lstStyle/>
          <a:p>
            <a:fld id="{67E6A688-4E5B-4953-A0F9-63965A88EE01}" type="slidenum">
              <a:rPr lang="en-IN" smtClean="0"/>
              <a:t>‹#›</a:t>
            </a:fld>
            <a:endParaRPr lang="en-IN"/>
          </a:p>
        </p:txBody>
      </p:sp>
    </p:spTree>
    <p:extLst>
      <p:ext uri="{BB962C8B-B14F-4D97-AF65-F5344CB8AC3E}">
        <p14:creationId xmlns:p14="http://schemas.microsoft.com/office/powerpoint/2010/main" val="3027120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D4368-51FD-BFCE-ECF8-FBCC8857DE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4C9A920-162F-FF78-E022-C508BF3E1C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A102DFF-70B8-1F8D-B27B-762D61383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12F777-9AC9-700B-2EF0-ED73F1DD2882}"/>
              </a:ext>
            </a:extLst>
          </p:cNvPr>
          <p:cNvSpPr>
            <a:spLocks noGrp="1"/>
          </p:cNvSpPr>
          <p:nvPr>
            <p:ph type="dt" sz="half" idx="10"/>
          </p:nvPr>
        </p:nvSpPr>
        <p:spPr/>
        <p:txBody>
          <a:bodyPr/>
          <a:lstStyle/>
          <a:p>
            <a:fld id="{796B7501-8160-4952-9F0A-D3703664499A}" type="datetimeFigureOut">
              <a:rPr lang="en-IN" smtClean="0"/>
              <a:t>30-12-2022</a:t>
            </a:fld>
            <a:endParaRPr lang="en-IN"/>
          </a:p>
        </p:txBody>
      </p:sp>
      <p:sp>
        <p:nvSpPr>
          <p:cNvPr id="6" name="Footer Placeholder 5">
            <a:extLst>
              <a:ext uri="{FF2B5EF4-FFF2-40B4-BE49-F238E27FC236}">
                <a16:creationId xmlns:a16="http://schemas.microsoft.com/office/drawing/2014/main" id="{7E202D27-4359-0418-98E2-0DF8B5DEC07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3B82CF3-A93B-9EFB-1BA2-CBDA1763D181}"/>
              </a:ext>
            </a:extLst>
          </p:cNvPr>
          <p:cNvSpPr>
            <a:spLocks noGrp="1"/>
          </p:cNvSpPr>
          <p:nvPr>
            <p:ph type="sldNum" sz="quarter" idx="12"/>
          </p:nvPr>
        </p:nvSpPr>
        <p:spPr/>
        <p:txBody>
          <a:bodyPr/>
          <a:lstStyle/>
          <a:p>
            <a:fld id="{67E6A688-4E5B-4953-A0F9-63965A88EE01}" type="slidenum">
              <a:rPr lang="en-IN" smtClean="0"/>
              <a:t>‹#›</a:t>
            </a:fld>
            <a:endParaRPr lang="en-IN"/>
          </a:p>
        </p:txBody>
      </p:sp>
    </p:spTree>
    <p:extLst>
      <p:ext uri="{BB962C8B-B14F-4D97-AF65-F5344CB8AC3E}">
        <p14:creationId xmlns:p14="http://schemas.microsoft.com/office/powerpoint/2010/main" val="6043893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D54E5B-1A79-9A2D-1CF8-9AE2674161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2EFB7A0-182F-DDE4-6CA1-594E2EEF2A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F88F3E-0F5B-F319-A3F2-E297279AFF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6B7501-8160-4952-9F0A-D3703664499A}" type="datetimeFigureOut">
              <a:rPr lang="en-IN" smtClean="0"/>
              <a:t>30-12-2022</a:t>
            </a:fld>
            <a:endParaRPr lang="en-IN"/>
          </a:p>
        </p:txBody>
      </p:sp>
      <p:sp>
        <p:nvSpPr>
          <p:cNvPr id="5" name="Footer Placeholder 4">
            <a:extLst>
              <a:ext uri="{FF2B5EF4-FFF2-40B4-BE49-F238E27FC236}">
                <a16:creationId xmlns:a16="http://schemas.microsoft.com/office/drawing/2014/main" id="{13CCAD03-563A-4911-3C1B-C4B7E96B4D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B45669B-5345-2579-478A-142BA87167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E6A688-4E5B-4953-A0F9-63965A88EE01}" type="slidenum">
              <a:rPr lang="en-IN" smtClean="0"/>
              <a:t>‹#›</a:t>
            </a:fld>
            <a:endParaRPr lang="en-IN"/>
          </a:p>
        </p:txBody>
      </p:sp>
    </p:spTree>
    <p:extLst>
      <p:ext uri="{BB962C8B-B14F-4D97-AF65-F5344CB8AC3E}">
        <p14:creationId xmlns:p14="http://schemas.microsoft.com/office/powerpoint/2010/main" val="23373599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12/30/2022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128379446"/>
      </p:ext>
    </p:extLst>
  </p:cSld>
  <p:clrMap bg1="lt1" tx1="dk1" bg2="lt2" tx2="dk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 id="2147483890" r:id="rId8"/>
    <p:sldLayoutId id="2147483891" r:id="rId9"/>
    <p:sldLayoutId id="2147483892" r:id="rId10"/>
    <p:sldLayoutId id="214748389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13.xml"/><Relationship Id="rId4" Type="http://schemas.openxmlformats.org/officeDocument/2006/relationships/image" Target="../media/image20.jpe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ar park lanes with skid marks on the road">
            <a:extLst>
              <a:ext uri="{FF2B5EF4-FFF2-40B4-BE49-F238E27FC236}">
                <a16:creationId xmlns:a16="http://schemas.microsoft.com/office/drawing/2014/main" id="{B235A170-EFC0-3208-2202-B62C3AB8B4F1}"/>
              </a:ext>
            </a:extLst>
          </p:cNvPr>
          <p:cNvPicPr>
            <a:picLocks noChangeAspect="1"/>
          </p:cNvPicPr>
          <p:nvPr/>
        </p:nvPicPr>
        <p:blipFill rotWithShape="1">
          <a:blip r:embed="rId2">
            <a:alphaModFix amt="50000"/>
          </a:blip>
          <a:srcRect r="-1" b="15708"/>
          <a:stretch/>
        </p:blipFill>
        <p:spPr>
          <a:xfrm>
            <a:off x="20" y="1"/>
            <a:ext cx="12191980" cy="6857999"/>
          </a:xfrm>
          <a:prstGeom prst="rect">
            <a:avLst/>
          </a:prstGeom>
        </p:spPr>
      </p:pic>
      <p:sp>
        <p:nvSpPr>
          <p:cNvPr id="2" name="Title 1">
            <a:extLst>
              <a:ext uri="{FF2B5EF4-FFF2-40B4-BE49-F238E27FC236}">
                <a16:creationId xmlns:a16="http://schemas.microsoft.com/office/drawing/2014/main" id="{2F8C31DE-DC00-03C6-A1D9-2B359A2D8570}"/>
              </a:ext>
            </a:extLst>
          </p:cNvPr>
          <p:cNvSpPr>
            <a:spLocks noGrp="1"/>
          </p:cNvSpPr>
          <p:nvPr>
            <p:ph type="ctrTitle"/>
          </p:nvPr>
        </p:nvSpPr>
        <p:spPr>
          <a:xfrm>
            <a:off x="1524000" y="1122363"/>
            <a:ext cx="9144000" cy="3063240"/>
          </a:xfrm>
        </p:spPr>
        <p:txBody>
          <a:bodyPr>
            <a:normAutofit/>
          </a:bodyPr>
          <a:lstStyle/>
          <a:p>
            <a:br>
              <a:rPr lang="en-IN" sz="6600" dirty="0">
                <a:solidFill>
                  <a:srgbClr val="FFFFFF"/>
                </a:solidFill>
              </a:rPr>
            </a:br>
            <a:r>
              <a:rPr lang="en-IN" sz="6600" dirty="0">
                <a:solidFill>
                  <a:srgbClr val="FFFFFF"/>
                </a:solidFill>
              </a:rPr>
              <a:t>Smart Parking System(SPS)</a:t>
            </a:r>
            <a:br>
              <a:rPr lang="en-IN" sz="6600" dirty="0">
                <a:solidFill>
                  <a:srgbClr val="FFFFFF"/>
                </a:solidFill>
              </a:rPr>
            </a:br>
            <a:endParaRPr lang="en-IN" sz="6600" dirty="0">
              <a:solidFill>
                <a:srgbClr val="FFFFFF"/>
              </a:solidFill>
            </a:endParaRPr>
          </a:p>
        </p:txBody>
      </p:sp>
      <p:sp>
        <p:nvSpPr>
          <p:cNvPr id="3" name="Subtitle 2">
            <a:extLst>
              <a:ext uri="{FF2B5EF4-FFF2-40B4-BE49-F238E27FC236}">
                <a16:creationId xmlns:a16="http://schemas.microsoft.com/office/drawing/2014/main" id="{4097C3F3-EC3D-8FEB-1098-86F4641D3D04}"/>
              </a:ext>
            </a:extLst>
          </p:cNvPr>
          <p:cNvSpPr>
            <a:spLocks noGrp="1"/>
          </p:cNvSpPr>
          <p:nvPr>
            <p:ph type="subTitle" idx="1"/>
          </p:nvPr>
        </p:nvSpPr>
        <p:spPr>
          <a:xfrm>
            <a:off x="1527048" y="4599432"/>
            <a:ext cx="9144000" cy="1536192"/>
          </a:xfrm>
        </p:spPr>
        <p:txBody>
          <a:bodyPr vert="horz" lIns="91440" tIns="45720" rIns="91440" bIns="45720" rtlCol="0">
            <a:normAutofit fontScale="92500" lnSpcReduction="20000"/>
          </a:bodyPr>
          <a:lstStyle/>
          <a:p>
            <a:r>
              <a:rPr lang="en-IN" dirty="0">
                <a:solidFill>
                  <a:srgbClr val="FFFFFF"/>
                </a:solidFill>
                <a:cs typeface="Calibri"/>
              </a:rPr>
              <a:t>By-</a:t>
            </a:r>
          </a:p>
          <a:p>
            <a:r>
              <a:rPr lang="en-IN" sz="2600" b="1" dirty="0">
                <a:solidFill>
                  <a:srgbClr val="FFFFFF"/>
                </a:solidFill>
                <a:latin typeface="Times New Roman"/>
                <a:cs typeface="Calibri"/>
              </a:rPr>
              <a:t>Hima-1602-20-737-136</a:t>
            </a:r>
          </a:p>
          <a:p>
            <a:r>
              <a:rPr lang="en-IN" sz="2600" b="1" dirty="0">
                <a:solidFill>
                  <a:srgbClr val="FFFFFF"/>
                </a:solidFill>
                <a:latin typeface="Times New Roman"/>
                <a:cs typeface="Calibri"/>
              </a:rPr>
              <a:t>Suman 1602-20-737-160</a:t>
            </a:r>
          </a:p>
          <a:p>
            <a:r>
              <a:rPr lang="en-IN" sz="2600" b="1" dirty="0">
                <a:solidFill>
                  <a:srgbClr val="FFFFFF"/>
                </a:solidFill>
                <a:latin typeface="Times New Roman"/>
                <a:cs typeface="Calibri"/>
              </a:rPr>
              <a:t>Hrudai-1602-20-737-162</a:t>
            </a:r>
          </a:p>
        </p:txBody>
      </p:sp>
      <p:sp>
        <p:nvSpPr>
          <p:cNvPr id="16"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651369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30">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2">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4A72992-F377-4F64-A550-F4B40B79F59B}"/>
              </a:ext>
            </a:extLst>
          </p:cNvPr>
          <p:cNvSpPr>
            <a:spLocks noGrp="1"/>
          </p:cNvSpPr>
          <p:nvPr>
            <p:ph type="title"/>
          </p:nvPr>
        </p:nvSpPr>
        <p:spPr>
          <a:xfrm>
            <a:off x="166267" y="4176"/>
            <a:ext cx="5818193" cy="1017690"/>
          </a:xfrm>
        </p:spPr>
        <p:txBody>
          <a:bodyPr>
            <a:normAutofit fontScale="90000"/>
          </a:bodyPr>
          <a:lstStyle/>
          <a:p>
            <a:r>
              <a:rPr lang="en-US" b="1">
                <a:latin typeface="Tahoma"/>
                <a:ea typeface="Tahoma"/>
                <a:cs typeface="Calibri Light"/>
              </a:rPr>
              <a:t>Use Case Descriptions</a:t>
            </a:r>
            <a:endParaRPr lang="en-US" b="1">
              <a:latin typeface="Tahoma"/>
              <a:ea typeface="Tahoma"/>
            </a:endParaRPr>
          </a:p>
        </p:txBody>
      </p:sp>
      <p:sp>
        <p:nvSpPr>
          <p:cNvPr id="3" name="Content Placeholder 2">
            <a:extLst>
              <a:ext uri="{FF2B5EF4-FFF2-40B4-BE49-F238E27FC236}">
                <a16:creationId xmlns:a16="http://schemas.microsoft.com/office/drawing/2014/main" id="{CAEE6A5C-64C7-4B3A-B2A5-AC60D217FF7D}"/>
              </a:ext>
            </a:extLst>
          </p:cNvPr>
          <p:cNvSpPr>
            <a:spLocks noGrp="1"/>
          </p:cNvSpPr>
          <p:nvPr>
            <p:ph idx="1"/>
          </p:nvPr>
        </p:nvSpPr>
        <p:spPr>
          <a:xfrm>
            <a:off x="-746" y="962378"/>
            <a:ext cx="6139486" cy="5505651"/>
          </a:xfrm>
        </p:spPr>
        <p:txBody>
          <a:bodyPr vert="horz" lIns="91440" tIns="45720" rIns="91440" bIns="45720" rtlCol="0" anchor="t">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200" b="1" i="1" u="none" strike="noStrike" kern="1200" cap="none" spc="0" normalizeH="0" baseline="0" noProof="0" dirty="0">
                <a:ln>
                  <a:noFill/>
                </a:ln>
                <a:solidFill>
                  <a:prstClr val="black"/>
                </a:solidFill>
                <a:effectLst/>
                <a:uLnTx/>
                <a:uFillTx/>
                <a:latin typeface="Times"/>
                <a:ea typeface="+mn-ea"/>
                <a:cs typeface="Calibri"/>
              </a:rPr>
              <a:t>Use Case 5</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prstClr val="black"/>
                </a:solidFill>
                <a:effectLst/>
                <a:uLnTx/>
                <a:uFillTx/>
                <a:latin typeface="Times"/>
                <a:ea typeface="+mn-ea"/>
                <a:cs typeface="Calibri"/>
              </a:rPr>
              <a:t>NAME: Detect vehicle exit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prstClr val="black"/>
                </a:solidFill>
                <a:effectLst/>
                <a:uLnTx/>
                <a:uFillTx/>
                <a:latin typeface="Times"/>
                <a:ea typeface="+mn-ea"/>
                <a:cs typeface="Calibri"/>
              </a:rPr>
              <a:t>Actors: System</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prstClr val="black"/>
                </a:solidFill>
                <a:effectLst/>
                <a:uLnTx/>
                <a:uFillTx/>
                <a:latin typeface="Times"/>
                <a:ea typeface="+mn-lt"/>
                <a:cs typeface="Calibri" panose="020F0502020204030204"/>
              </a:rPr>
              <a:t>Description: Detects exit of the vehicle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prstClr val="black"/>
                </a:solidFill>
                <a:effectLst/>
                <a:uLnTx/>
                <a:uFillTx/>
                <a:latin typeface="Times"/>
                <a:ea typeface="+mn-ea"/>
                <a:cs typeface="Calibri"/>
              </a:rPr>
              <a:t>Pre-Condition: Vehicle is inside the parking slot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prstClr val="black"/>
                </a:solidFill>
                <a:effectLst/>
                <a:uLnTx/>
                <a:uFillTx/>
                <a:latin typeface="Times"/>
                <a:ea typeface="+mn-ea"/>
                <a:cs typeface="Calibri"/>
              </a:rPr>
              <a:t>Post-Condition: A parking slot is emptied</a:t>
            </a:r>
          </a:p>
          <a:p>
            <a:endParaRPr lang="en-US" sz="2000" dirty="0">
              <a:cs typeface="Calibri"/>
            </a:endParaRPr>
          </a:p>
        </p:txBody>
      </p:sp>
      <p:graphicFrame>
        <p:nvGraphicFramePr>
          <p:cNvPr id="6" name="Table 4">
            <a:extLst>
              <a:ext uri="{FF2B5EF4-FFF2-40B4-BE49-F238E27FC236}">
                <a16:creationId xmlns:a16="http://schemas.microsoft.com/office/drawing/2014/main" id="{7F93B6AF-C8ED-B17D-E3EE-AD17109347F0}"/>
              </a:ext>
            </a:extLst>
          </p:cNvPr>
          <p:cNvGraphicFramePr>
            <a:graphicFrameLocks noGrp="1"/>
          </p:cNvGraphicFramePr>
          <p:nvPr>
            <p:extLst>
              <p:ext uri="{D42A27DB-BD31-4B8C-83A1-F6EECF244321}">
                <p14:modId xmlns:p14="http://schemas.microsoft.com/office/powerpoint/2010/main" val="725693976"/>
              </p:ext>
            </p:extLst>
          </p:nvPr>
        </p:nvGraphicFramePr>
        <p:xfrm>
          <a:off x="6462671" y="1632782"/>
          <a:ext cx="5729329" cy="3018215"/>
        </p:xfrm>
        <a:graphic>
          <a:graphicData uri="http://schemas.openxmlformats.org/drawingml/2006/table">
            <a:tbl>
              <a:tblPr firstRow="1" bandRow="1">
                <a:noFill/>
                <a:tableStyleId>{5C22544A-7EE6-4342-B048-85BDC9FD1C3A}</a:tableStyleId>
              </a:tblPr>
              <a:tblGrid>
                <a:gridCol w="2633203">
                  <a:extLst>
                    <a:ext uri="{9D8B030D-6E8A-4147-A177-3AD203B41FA5}">
                      <a16:colId xmlns:a16="http://schemas.microsoft.com/office/drawing/2014/main" val="460330641"/>
                    </a:ext>
                  </a:extLst>
                </a:gridCol>
                <a:gridCol w="3096126">
                  <a:extLst>
                    <a:ext uri="{9D8B030D-6E8A-4147-A177-3AD203B41FA5}">
                      <a16:colId xmlns:a16="http://schemas.microsoft.com/office/drawing/2014/main" val="3871422204"/>
                    </a:ext>
                  </a:extLst>
                </a:gridCol>
              </a:tblGrid>
              <a:tr h="1032299">
                <a:tc>
                  <a:txBody>
                    <a:bodyPr/>
                    <a:lstStyle/>
                    <a:p>
                      <a:r>
                        <a:rPr lang="en-US" sz="2200" b="0" cap="none" spc="60" dirty="0">
                          <a:solidFill>
                            <a:schemeClr val="bg1"/>
                          </a:solidFill>
                        </a:rPr>
                        <a:t>CLIENT</a:t>
                      </a:r>
                    </a:p>
                  </a:txBody>
                  <a:tcPr marL="151047" marR="151047" marT="125587" marB="75524" anchor="ctr">
                    <a:lnL w="12700" cmpd="sng">
                      <a:noFill/>
                    </a:lnL>
                    <a:lnR w="12700" cmpd="sng">
                      <a:noFill/>
                    </a:lnR>
                    <a:lnT w="19050" cap="flat" cmpd="sng" algn="ctr">
                      <a:noFill/>
                      <a:prstDash val="solid"/>
                    </a:lnT>
                    <a:lnB w="38100" cmpd="sng">
                      <a:noFill/>
                    </a:lnB>
                    <a:solidFill>
                      <a:srgbClr val="ED7D31"/>
                    </a:solidFill>
                  </a:tcPr>
                </a:tc>
                <a:tc>
                  <a:txBody>
                    <a:bodyPr/>
                    <a:lstStyle/>
                    <a:p>
                      <a:r>
                        <a:rPr lang="en-US" sz="2200" b="0" cap="none" spc="60" dirty="0">
                          <a:solidFill>
                            <a:schemeClr val="bg1"/>
                          </a:solidFill>
                        </a:rPr>
                        <a:t>SYSTEM</a:t>
                      </a:r>
                    </a:p>
                  </a:txBody>
                  <a:tcPr marL="151047" marR="151047" marT="125587" marB="75524"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840279380"/>
                  </a:ext>
                </a:extLst>
              </a:tr>
              <a:tr h="78513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cap="none" spc="0" dirty="0">
                          <a:solidFill>
                            <a:schemeClr val="tx1"/>
                          </a:solidFill>
                          <a:latin typeface="Amasis MT Pro Black"/>
                        </a:rPr>
                        <a:t>1.Exits with vehicle </a:t>
                      </a:r>
                      <a:endParaRPr lang="en-US" sz="1900" cap="none" spc="0" dirty="0">
                        <a:solidFill>
                          <a:schemeClr val="tx1"/>
                        </a:solidFill>
                      </a:endParaRPr>
                    </a:p>
                  </a:txBody>
                  <a:tcPr marL="151047" marR="151047" marT="125587" marB="75524">
                    <a:lnL w="12700" cmpd="sng">
                      <a:noFill/>
                      <a:prstDash val="solid"/>
                    </a:lnL>
                    <a:lnR w="12700" cmpd="sng">
                      <a:noFill/>
                      <a:prstDash val="solid"/>
                    </a:lnR>
                    <a:lnT w="38100" cmpd="sng">
                      <a:noFill/>
                    </a:lnT>
                    <a:lnB w="12700" cap="flat" cmpd="sng" algn="ctr">
                      <a:noFill/>
                      <a:prstDash val="solid"/>
                    </a:lnB>
                    <a:noFill/>
                  </a:tcPr>
                </a:tc>
                <a:tc>
                  <a:txBody>
                    <a:bodyPr/>
                    <a:lstStyle/>
                    <a:p>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3526064713"/>
                  </a:ext>
                </a:extLst>
              </a:tr>
              <a:tr h="1200786">
                <a:tc>
                  <a:txBody>
                    <a:bodyPr/>
                    <a:lstStyle/>
                    <a:p>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cap="none" spc="0" dirty="0">
                          <a:solidFill>
                            <a:schemeClr val="tx1"/>
                          </a:solidFill>
                          <a:latin typeface="Amasis MT Pro Black"/>
                        </a:rPr>
                        <a:t>2.Detects and empties a parking slot</a:t>
                      </a: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129372448"/>
                  </a:ext>
                </a:extLst>
              </a:tr>
            </a:tbl>
          </a:graphicData>
        </a:graphic>
      </p:graphicFrame>
    </p:spTree>
    <p:extLst>
      <p:ext uri="{BB962C8B-B14F-4D97-AF65-F5344CB8AC3E}">
        <p14:creationId xmlns:p14="http://schemas.microsoft.com/office/powerpoint/2010/main" val="2734233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D8031-7910-DB26-A45B-6B8972CA7A7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5C66981-F227-2987-347D-405B78788E53}"/>
              </a:ext>
            </a:extLst>
          </p:cNvPr>
          <p:cNvSpPr>
            <a:spLocks noGrp="1"/>
          </p:cNvSpPr>
          <p:nvPr>
            <p:ph idx="1"/>
          </p:nvPr>
        </p:nvSpPr>
        <p:spPr/>
        <p:txBody>
          <a:bodyPr/>
          <a:lstStyle/>
          <a:p>
            <a:endParaRPr lang="en-IN"/>
          </a:p>
        </p:txBody>
      </p:sp>
      <p:pic>
        <p:nvPicPr>
          <p:cNvPr id="7" name="Picture 6">
            <a:extLst>
              <a:ext uri="{FF2B5EF4-FFF2-40B4-BE49-F238E27FC236}">
                <a16:creationId xmlns:a16="http://schemas.microsoft.com/office/drawing/2014/main" id="{F849A2CF-F648-1591-DA69-33BDC37659DC}"/>
              </a:ext>
            </a:extLst>
          </p:cNvPr>
          <p:cNvPicPr>
            <a:picLocks noChangeAspect="1"/>
          </p:cNvPicPr>
          <p:nvPr/>
        </p:nvPicPr>
        <p:blipFill>
          <a:blip r:embed="rId2"/>
          <a:stretch>
            <a:fillRect/>
          </a:stretch>
        </p:blipFill>
        <p:spPr>
          <a:xfrm>
            <a:off x="5861" y="0"/>
            <a:ext cx="12186139" cy="6858000"/>
          </a:xfrm>
          <a:prstGeom prst="rect">
            <a:avLst/>
          </a:prstGeom>
        </p:spPr>
      </p:pic>
      <p:pic>
        <p:nvPicPr>
          <p:cNvPr id="5" name="Picture 4">
            <a:extLst>
              <a:ext uri="{FF2B5EF4-FFF2-40B4-BE49-F238E27FC236}">
                <a16:creationId xmlns:a16="http://schemas.microsoft.com/office/drawing/2014/main" id="{47C70CC1-4856-3DCB-B964-3646BC106C71}"/>
              </a:ext>
            </a:extLst>
          </p:cNvPr>
          <p:cNvPicPr>
            <a:picLocks noChangeAspect="1"/>
          </p:cNvPicPr>
          <p:nvPr/>
        </p:nvPicPr>
        <p:blipFill rotWithShape="1">
          <a:blip r:embed="rId3"/>
          <a:srcRect b="8251"/>
          <a:stretch/>
        </p:blipFill>
        <p:spPr>
          <a:xfrm>
            <a:off x="3168655" y="3851401"/>
            <a:ext cx="5641025" cy="2901092"/>
          </a:xfrm>
          <a:prstGeom prst="rect">
            <a:avLst/>
          </a:prstGeom>
        </p:spPr>
      </p:pic>
    </p:spTree>
    <p:extLst>
      <p:ext uri="{BB962C8B-B14F-4D97-AF65-F5344CB8AC3E}">
        <p14:creationId xmlns:p14="http://schemas.microsoft.com/office/powerpoint/2010/main" val="6891396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AF69B-9714-DD2D-72AE-F848D0273625}"/>
              </a:ext>
            </a:extLst>
          </p:cNvPr>
          <p:cNvSpPr>
            <a:spLocks noGrp="1"/>
          </p:cNvSpPr>
          <p:nvPr>
            <p:ph type="title"/>
          </p:nvPr>
        </p:nvSpPr>
        <p:spPr>
          <a:xfrm>
            <a:off x="0" y="116375"/>
            <a:ext cx="10515600" cy="1325563"/>
          </a:xfrm>
        </p:spPr>
        <p:txBody>
          <a:bodyPr/>
          <a:lstStyle/>
          <a:p>
            <a:r>
              <a:rPr lang="en-IN" b="1" dirty="0">
                <a:latin typeface="Times" panose="02020603050405020304" pitchFamily="18" charset="0"/>
                <a:cs typeface="Times" panose="02020603050405020304" pitchFamily="18" charset="0"/>
              </a:rPr>
              <a:t>Principle </a:t>
            </a:r>
          </a:p>
        </p:txBody>
      </p:sp>
      <p:pic>
        <p:nvPicPr>
          <p:cNvPr id="5" name="Content Placeholder 4">
            <a:extLst>
              <a:ext uri="{FF2B5EF4-FFF2-40B4-BE49-F238E27FC236}">
                <a16:creationId xmlns:a16="http://schemas.microsoft.com/office/drawing/2014/main" id="{9510B3B9-8CC8-4761-5D19-B119D86C9CDD}"/>
              </a:ext>
            </a:extLst>
          </p:cNvPr>
          <p:cNvPicPr>
            <a:picLocks noGrp="1" noChangeAspect="1"/>
          </p:cNvPicPr>
          <p:nvPr>
            <p:ph idx="1"/>
          </p:nvPr>
        </p:nvPicPr>
        <p:blipFill rotWithShape="1">
          <a:blip r:embed="rId2"/>
          <a:srcRect l="19563"/>
          <a:stretch/>
        </p:blipFill>
        <p:spPr>
          <a:xfrm>
            <a:off x="114300" y="1260715"/>
            <a:ext cx="4976446" cy="2357456"/>
          </a:xfrm>
        </p:spPr>
      </p:pic>
      <p:sp>
        <p:nvSpPr>
          <p:cNvPr id="6" name="TextBox 5">
            <a:extLst>
              <a:ext uri="{FF2B5EF4-FFF2-40B4-BE49-F238E27FC236}">
                <a16:creationId xmlns:a16="http://schemas.microsoft.com/office/drawing/2014/main" id="{23EFEACD-DD34-2F5D-5011-DD9063E76304}"/>
              </a:ext>
            </a:extLst>
          </p:cNvPr>
          <p:cNvSpPr txBox="1"/>
          <p:nvPr/>
        </p:nvSpPr>
        <p:spPr>
          <a:xfrm>
            <a:off x="-51081" y="5908100"/>
            <a:ext cx="6794039" cy="584775"/>
          </a:xfrm>
          <a:prstGeom prst="rect">
            <a:avLst/>
          </a:prstGeom>
          <a:noFill/>
        </p:spPr>
        <p:txBody>
          <a:bodyPr wrap="none" rtlCol="0">
            <a:spAutoFit/>
          </a:bodyPr>
          <a:lstStyle/>
          <a:p>
            <a:r>
              <a:rPr lang="en-US" dirty="0"/>
              <a:t>Ultrasonic sensors are suitable for target distance from 20 mm to 10 m</a:t>
            </a:r>
            <a:br>
              <a:rPr lang="en-US" dirty="0"/>
            </a:br>
            <a:r>
              <a:rPr lang="en-IN" sz="1400" dirty="0">
                <a:solidFill>
                  <a:srgbClr val="00B0F0"/>
                </a:solidFill>
              </a:rPr>
              <a:t>: Roni </a:t>
            </a:r>
            <a:r>
              <a:rPr lang="en-IN" sz="1400" dirty="0" err="1">
                <a:solidFill>
                  <a:srgbClr val="00B0F0"/>
                </a:solidFill>
              </a:rPr>
              <a:t>Stiawan</a:t>
            </a:r>
            <a:r>
              <a:rPr lang="en-IN" sz="1400" dirty="0">
                <a:solidFill>
                  <a:srgbClr val="00B0F0"/>
                </a:solidFill>
              </a:rPr>
              <a:t> et al 2019 J. Phys.: Conf. Ser. 1204 012017 </a:t>
            </a:r>
          </a:p>
        </p:txBody>
      </p:sp>
      <p:pic>
        <p:nvPicPr>
          <p:cNvPr id="10" name="Picture 9">
            <a:extLst>
              <a:ext uri="{FF2B5EF4-FFF2-40B4-BE49-F238E27FC236}">
                <a16:creationId xmlns:a16="http://schemas.microsoft.com/office/drawing/2014/main" id="{9C0478DC-B438-7EAA-5608-150944CECA40}"/>
              </a:ext>
            </a:extLst>
          </p:cNvPr>
          <p:cNvPicPr>
            <a:picLocks noChangeAspect="1"/>
          </p:cNvPicPr>
          <p:nvPr/>
        </p:nvPicPr>
        <p:blipFill>
          <a:blip r:embed="rId3"/>
          <a:stretch>
            <a:fillRect/>
          </a:stretch>
        </p:blipFill>
        <p:spPr>
          <a:xfrm>
            <a:off x="5614425" y="0"/>
            <a:ext cx="6407220" cy="5975627"/>
          </a:xfrm>
          <a:prstGeom prst="rect">
            <a:avLst/>
          </a:prstGeom>
        </p:spPr>
      </p:pic>
      <p:pic>
        <p:nvPicPr>
          <p:cNvPr id="4" name="Picture 3">
            <a:extLst>
              <a:ext uri="{FF2B5EF4-FFF2-40B4-BE49-F238E27FC236}">
                <a16:creationId xmlns:a16="http://schemas.microsoft.com/office/drawing/2014/main" id="{FA1AA147-9C1D-C1DE-61BB-A0FC08C4F530}"/>
              </a:ext>
            </a:extLst>
          </p:cNvPr>
          <p:cNvPicPr>
            <a:picLocks noChangeAspect="1"/>
          </p:cNvPicPr>
          <p:nvPr/>
        </p:nvPicPr>
        <p:blipFill>
          <a:blip r:embed="rId4"/>
          <a:stretch>
            <a:fillRect/>
          </a:stretch>
        </p:blipFill>
        <p:spPr>
          <a:xfrm>
            <a:off x="114301" y="3618171"/>
            <a:ext cx="4976446" cy="2357456"/>
          </a:xfrm>
          <a:prstGeom prst="rect">
            <a:avLst/>
          </a:prstGeom>
        </p:spPr>
      </p:pic>
    </p:spTree>
    <p:extLst>
      <p:ext uri="{BB962C8B-B14F-4D97-AF65-F5344CB8AC3E}">
        <p14:creationId xmlns:p14="http://schemas.microsoft.com/office/powerpoint/2010/main" val="21128852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11DD5-8ECD-C74D-4EEE-4C87BF53E029}"/>
              </a:ext>
            </a:extLst>
          </p:cNvPr>
          <p:cNvSpPr>
            <a:spLocks noGrp="1"/>
          </p:cNvSpPr>
          <p:nvPr>
            <p:ph type="title"/>
          </p:nvPr>
        </p:nvSpPr>
        <p:spPr>
          <a:xfrm>
            <a:off x="68580" y="83821"/>
            <a:ext cx="12123420" cy="1606868"/>
          </a:xfrm>
          <a:solidFill>
            <a:schemeClr val="accent1"/>
          </a:solidFill>
        </p:spPr>
        <p:txBody>
          <a:bodyPr>
            <a:normAutofit fontScale="90000"/>
          </a:bodyPr>
          <a:lstStyle/>
          <a:p>
            <a:r>
              <a:rPr lang="en-US" sz="4400" b="1" kern="1200" dirty="0">
                <a:solidFill>
                  <a:srgbClr val="FFFFFF"/>
                </a:solidFill>
                <a:latin typeface="Times New Roman"/>
                <a:cs typeface="Times New Roman"/>
              </a:rPr>
              <a:t>Block diagram of smart parking system (SPS) using ESP32</a:t>
            </a:r>
            <a:br>
              <a:rPr lang="en-IN" dirty="0"/>
            </a:br>
            <a:endParaRPr lang="en-IN" dirty="0"/>
          </a:p>
        </p:txBody>
      </p:sp>
      <p:pic>
        <p:nvPicPr>
          <p:cNvPr id="4" name="Picture 5" descr="Diagram&#10;&#10;Description automatically generated">
            <a:extLst>
              <a:ext uri="{FF2B5EF4-FFF2-40B4-BE49-F238E27FC236}">
                <a16:creationId xmlns:a16="http://schemas.microsoft.com/office/drawing/2014/main" id="{CE8651D7-D1C8-2EE6-ED33-46C91816BDEC}"/>
              </a:ext>
            </a:extLst>
          </p:cNvPr>
          <p:cNvPicPr>
            <a:picLocks noGrp="1" noChangeAspect="1"/>
          </p:cNvPicPr>
          <p:nvPr>
            <p:ph idx="1"/>
          </p:nvPr>
        </p:nvPicPr>
        <p:blipFill>
          <a:blip r:embed="rId2"/>
          <a:stretch>
            <a:fillRect/>
          </a:stretch>
        </p:blipFill>
        <p:spPr>
          <a:xfrm>
            <a:off x="2468880" y="949850"/>
            <a:ext cx="6492240" cy="5824329"/>
          </a:xfrm>
          <a:prstGeom prst="rect">
            <a:avLst/>
          </a:prstGeom>
        </p:spPr>
      </p:pic>
    </p:spTree>
    <p:extLst>
      <p:ext uri="{BB962C8B-B14F-4D97-AF65-F5344CB8AC3E}">
        <p14:creationId xmlns:p14="http://schemas.microsoft.com/office/powerpoint/2010/main" val="2222052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EC853-AD4B-ADAB-FFB4-1F4970EED212}"/>
              </a:ext>
            </a:extLst>
          </p:cNvPr>
          <p:cNvSpPr>
            <a:spLocks noGrp="1"/>
          </p:cNvSpPr>
          <p:nvPr>
            <p:ph type="title"/>
          </p:nvPr>
        </p:nvSpPr>
        <p:spPr/>
        <p:txBody>
          <a:bodyPr/>
          <a:lstStyle/>
          <a:p>
            <a:r>
              <a:rPr lang="en-IN" b="1" dirty="0">
                <a:latin typeface="Times" panose="02020603050405020304" pitchFamily="18" charset="0"/>
                <a:cs typeface="Times" panose="02020603050405020304" pitchFamily="18" charset="0"/>
              </a:rPr>
              <a:t>Circuit Diagram </a:t>
            </a:r>
          </a:p>
        </p:txBody>
      </p:sp>
      <p:pic>
        <p:nvPicPr>
          <p:cNvPr id="5" name="Content Placeholder 4">
            <a:extLst>
              <a:ext uri="{FF2B5EF4-FFF2-40B4-BE49-F238E27FC236}">
                <a16:creationId xmlns:a16="http://schemas.microsoft.com/office/drawing/2014/main" id="{4D5144E0-76D8-7C5C-5038-61A815E3B41B}"/>
              </a:ext>
            </a:extLst>
          </p:cNvPr>
          <p:cNvPicPr>
            <a:picLocks noGrp="1" noChangeAspect="1"/>
          </p:cNvPicPr>
          <p:nvPr>
            <p:ph idx="1"/>
          </p:nvPr>
        </p:nvPicPr>
        <p:blipFill>
          <a:blip r:embed="rId2"/>
          <a:stretch>
            <a:fillRect/>
          </a:stretch>
        </p:blipFill>
        <p:spPr>
          <a:xfrm>
            <a:off x="838199" y="1306471"/>
            <a:ext cx="10446667" cy="5279155"/>
          </a:xfrm>
        </p:spPr>
      </p:pic>
    </p:spTree>
    <p:extLst>
      <p:ext uri="{BB962C8B-B14F-4D97-AF65-F5344CB8AC3E}">
        <p14:creationId xmlns:p14="http://schemas.microsoft.com/office/powerpoint/2010/main" val="11895362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8A7B2-2ECF-B9F1-66B0-2E787D55B942}"/>
              </a:ext>
            </a:extLst>
          </p:cNvPr>
          <p:cNvSpPr>
            <a:spLocks noGrp="1"/>
          </p:cNvSpPr>
          <p:nvPr>
            <p:ph type="title"/>
          </p:nvPr>
        </p:nvSpPr>
        <p:spPr>
          <a:xfrm>
            <a:off x="4033520" y="0"/>
            <a:ext cx="3688080" cy="644526"/>
          </a:xfrm>
        </p:spPr>
        <p:txBody>
          <a:bodyPr>
            <a:normAutofit fontScale="90000"/>
          </a:bodyPr>
          <a:lstStyle/>
          <a:p>
            <a:r>
              <a:rPr lang="en-IN" b="1" dirty="0">
                <a:latin typeface="Times New Roman" panose="02020603050405020304" pitchFamily="18" charset="0"/>
                <a:cs typeface="Times New Roman" panose="02020603050405020304" pitchFamily="18" charset="0"/>
              </a:rPr>
              <a:t>Web Interface</a:t>
            </a:r>
          </a:p>
        </p:txBody>
      </p:sp>
      <p:pic>
        <p:nvPicPr>
          <p:cNvPr id="5" name="Content Placeholder 4">
            <a:extLst>
              <a:ext uri="{FF2B5EF4-FFF2-40B4-BE49-F238E27FC236}">
                <a16:creationId xmlns:a16="http://schemas.microsoft.com/office/drawing/2014/main" id="{6DDD2E88-31C4-5C53-F800-AE036551AD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44526"/>
            <a:ext cx="7721600" cy="4920615"/>
          </a:xfrm>
        </p:spPr>
      </p:pic>
      <p:pic>
        <p:nvPicPr>
          <p:cNvPr id="7" name="Picture 6">
            <a:extLst>
              <a:ext uri="{FF2B5EF4-FFF2-40B4-BE49-F238E27FC236}">
                <a16:creationId xmlns:a16="http://schemas.microsoft.com/office/drawing/2014/main" id="{6182A338-DCFB-7940-DBA2-22387B4F6C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7600" y="2235772"/>
            <a:ext cx="8534400" cy="4560570"/>
          </a:xfrm>
          <a:prstGeom prst="rect">
            <a:avLst/>
          </a:prstGeom>
        </p:spPr>
      </p:pic>
    </p:spTree>
    <p:extLst>
      <p:ext uri="{BB962C8B-B14F-4D97-AF65-F5344CB8AC3E}">
        <p14:creationId xmlns:p14="http://schemas.microsoft.com/office/powerpoint/2010/main" val="35018398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6D432-BDDA-0D13-7A42-62FC4A65ABD8}"/>
              </a:ext>
            </a:extLst>
          </p:cNvPr>
          <p:cNvSpPr>
            <a:spLocks noGrp="1"/>
          </p:cNvSpPr>
          <p:nvPr>
            <p:ph type="title"/>
          </p:nvPr>
        </p:nvSpPr>
        <p:spPr>
          <a:xfrm>
            <a:off x="0" y="198263"/>
            <a:ext cx="10515600" cy="711835"/>
          </a:xfrm>
        </p:spPr>
        <p:txBody>
          <a:bodyPr/>
          <a:lstStyle/>
          <a:p>
            <a:r>
              <a:rPr lang="en-IN" b="1" dirty="0"/>
              <a:t> Database</a:t>
            </a:r>
          </a:p>
        </p:txBody>
      </p:sp>
      <p:sp>
        <p:nvSpPr>
          <p:cNvPr id="7" name="Content Placeholder 6">
            <a:extLst>
              <a:ext uri="{FF2B5EF4-FFF2-40B4-BE49-F238E27FC236}">
                <a16:creationId xmlns:a16="http://schemas.microsoft.com/office/drawing/2014/main" id="{C2F46B5E-7373-0B53-D7E5-9A51A0ED7EF4}"/>
              </a:ext>
            </a:extLst>
          </p:cNvPr>
          <p:cNvSpPr>
            <a:spLocks noGrp="1"/>
          </p:cNvSpPr>
          <p:nvPr>
            <p:ph idx="1"/>
          </p:nvPr>
        </p:nvSpPr>
        <p:spPr/>
        <p:txBody>
          <a:bodyPr/>
          <a:lstStyle/>
          <a:p>
            <a:endParaRPr lang="en-IN"/>
          </a:p>
        </p:txBody>
      </p:sp>
      <p:pic>
        <p:nvPicPr>
          <p:cNvPr id="9" name="Picture 8">
            <a:extLst>
              <a:ext uri="{FF2B5EF4-FFF2-40B4-BE49-F238E27FC236}">
                <a16:creationId xmlns:a16="http://schemas.microsoft.com/office/drawing/2014/main" id="{0257973A-305A-5AFE-7670-541BBF4C1DFF}"/>
              </a:ext>
            </a:extLst>
          </p:cNvPr>
          <p:cNvPicPr>
            <a:picLocks noChangeAspect="1"/>
          </p:cNvPicPr>
          <p:nvPr/>
        </p:nvPicPr>
        <p:blipFill>
          <a:blip r:embed="rId2"/>
          <a:stretch>
            <a:fillRect/>
          </a:stretch>
        </p:blipFill>
        <p:spPr>
          <a:xfrm>
            <a:off x="0" y="965133"/>
            <a:ext cx="12192000" cy="5980790"/>
          </a:xfrm>
          <a:prstGeom prst="rect">
            <a:avLst/>
          </a:prstGeom>
        </p:spPr>
      </p:pic>
    </p:spTree>
    <p:extLst>
      <p:ext uri="{BB962C8B-B14F-4D97-AF65-F5344CB8AC3E}">
        <p14:creationId xmlns:p14="http://schemas.microsoft.com/office/powerpoint/2010/main" val="5123247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60000"/>
                <a:lumOff val="40000"/>
              </a:schemeClr>
            </a:gs>
            <a:gs pos="48000">
              <a:schemeClr val="accent1">
                <a:lumMod val="97000"/>
                <a:lumOff val="3000"/>
              </a:schemeClr>
            </a:gs>
            <a:gs pos="100000">
              <a:schemeClr val="accent1">
                <a:lumMod val="60000"/>
                <a:lumOff val="40000"/>
              </a:schemeClr>
            </a:gs>
          </a:gsLst>
          <a:lin ang="16200000" scaled="1"/>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96F803-6AF8-A2B0-3DF9-5230E96B1FE6}"/>
              </a:ext>
            </a:extLst>
          </p:cNvPr>
          <p:cNvPicPr>
            <a:picLocks noChangeAspect="1"/>
          </p:cNvPicPr>
          <p:nvPr/>
        </p:nvPicPr>
        <p:blipFill>
          <a:blip r:embed="rId2"/>
          <a:stretch>
            <a:fillRect/>
          </a:stretch>
        </p:blipFill>
        <p:spPr>
          <a:xfrm>
            <a:off x="0" y="788133"/>
            <a:ext cx="12192000" cy="6407150"/>
          </a:xfrm>
          <a:prstGeom prst="rect">
            <a:avLst/>
          </a:prstGeom>
        </p:spPr>
      </p:pic>
      <p:sp>
        <p:nvSpPr>
          <p:cNvPr id="2" name="TextBox 1">
            <a:extLst>
              <a:ext uri="{FF2B5EF4-FFF2-40B4-BE49-F238E27FC236}">
                <a16:creationId xmlns:a16="http://schemas.microsoft.com/office/drawing/2014/main" id="{095FB23C-0EE0-4C9A-5566-503D64665A73}"/>
              </a:ext>
            </a:extLst>
          </p:cNvPr>
          <p:cNvSpPr txBox="1"/>
          <p:nvPr/>
        </p:nvSpPr>
        <p:spPr>
          <a:xfrm>
            <a:off x="5068048" y="96715"/>
            <a:ext cx="4651131" cy="584775"/>
          </a:xfrm>
          <a:prstGeom prst="rect">
            <a:avLst/>
          </a:prstGeom>
          <a:noFill/>
        </p:spPr>
        <p:txBody>
          <a:bodyPr wrap="square" rtlCol="0">
            <a:spAutoFit/>
          </a:bodyPr>
          <a:lstStyle/>
          <a:p>
            <a:r>
              <a:rPr lang="en-IN" sz="3200" b="1" dirty="0">
                <a:latin typeface="Times" panose="02020603050405020304" pitchFamily="18" charset="0"/>
                <a:cs typeface="Times" panose="02020603050405020304" pitchFamily="18" charset="0"/>
              </a:rPr>
              <a:t>OM2M </a:t>
            </a:r>
          </a:p>
        </p:txBody>
      </p:sp>
    </p:spTree>
    <p:extLst>
      <p:ext uri="{BB962C8B-B14F-4D97-AF65-F5344CB8AC3E}">
        <p14:creationId xmlns:p14="http://schemas.microsoft.com/office/powerpoint/2010/main" val="12951448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E18308-CA33-4019-1A18-05FCB4FC3073}"/>
              </a:ext>
            </a:extLst>
          </p:cNvPr>
          <p:cNvPicPr>
            <a:picLocks noChangeAspect="1"/>
          </p:cNvPicPr>
          <p:nvPr/>
        </p:nvPicPr>
        <p:blipFill rotWithShape="1">
          <a:blip r:embed="rId2"/>
          <a:srcRect r="1666"/>
          <a:stretch/>
        </p:blipFill>
        <p:spPr>
          <a:xfrm>
            <a:off x="101600" y="724932"/>
            <a:ext cx="11988800" cy="6133068"/>
          </a:xfrm>
          <a:prstGeom prst="rect">
            <a:avLst/>
          </a:prstGeom>
        </p:spPr>
      </p:pic>
      <p:sp>
        <p:nvSpPr>
          <p:cNvPr id="5" name="TextBox 4">
            <a:extLst>
              <a:ext uri="{FF2B5EF4-FFF2-40B4-BE49-F238E27FC236}">
                <a16:creationId xmlns:a16="http://schemas.microsoft.com/office/drawing/2014/main" id="{C4AAD51F-B370-9CAA-3AC6-E402C256BD75}"/>
              </a:ext>
            </a:extLst>
          </p:cNvPr>
          <p:cNvSpPr txBox="1"/>
          <p:nvPr/>
        </p:nvSpPr>
        <p:spPr>
          <a:xfrm>
            <a:off x="101600" y="201712"/>
            <a:ext cx="4836160"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THINGSPEAK</a:t>
            </a:r>
            <a:r>
              <a:rPr lang="en-IN"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3802420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97124-804D-4B50-BA95-4EC93CF3C14A}"/>
              </a:ext>
            </a:extLst>
          </p:cNvPr>
          <p:cNvSpPr>
            <a:spLocks noGrp="1"/>
          </p:cNvSpPr>
          <p:nvPr>
            <p:ph type="title"/>
          </p:nvPr>
        </p:nvSpPr>
        <p:spPr>
          <a:xfrm>
            <a:off x="4683372" y="155817"/>
            <a:ext cx="2063262" cy="340578"/>
          </a:xfrm>
          <a:blipFill>
            <a:blip r:embed="rId2"/>
            <a:tile tx="0" ty="0" sx="100000" sy="100000" flip="none" algn="tl"/>
          </a:blipFill>
        </p:spPr>
        <p:txBody>
          <a:bodyPr>
            <a:normAutofit fontScale="90000"/>
          </a:bodyPr>
          <a:lstStyle/>
          <a:p>
            <a:r>
              <a:rPr lang="en-IN" b="1" dirty="0"/>
              <a:t>  Results</a:t>
            </a:r>
          </a:p>
        </p:txBody>
      </p:sp>
      <p:pic>
        <p:nvPicPr>
          <p:cNvPr id="4" name="Picture 3" descr="Graphical user interface, application&#10;&#10;Description automatically generated">
            <a:extLst>
              <a:ext uri="{FF2B5EF4-FFF2-40B4-BE49-F238E27FC236}">
                <a16:creationId xmlns:a16="http://schemas.microsoft.com/office/drawing/2014/main" id="{99995EC4-4BC7-895E-BFA7-B8C321F24A6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678" y="326106"/>
            <a:ext cx="3886200" cy="6324114"/>
          </a:xfrm>
          <a:prstGeom prst="rect">
            <a:avLst/>
          </a:prstGeom>
          <a:noFill/>
          <a:ln>
            <a:noFill/>
          </a:ln>
        </p:spPr>
      </p:pic>
      <p:pic>
        <p:nvPicPr>
          <p:cNvPr id="5" name="Picture 4" descr="Graphical user interface, application&#10;&#10;Description automatically generated">
            <a:extLst>
              <a:ext uri="{FF2B5EF4-FFF2-40B4-BE49-F238E27FC236}">
                <a16:creationId xmlns:a16="http://schemas.microsoft.com/office/drawing/2014/main" id="{592A603B-3A7F-08EB-FD08-C6D09CE5AF0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508629" y="266943"/>
            <a:ext cx="4542693" cy="6324114"/>
          </a:xfrm>
          <a:prstGeom prst="rect">
            <a:avLst/>
          </a:prstGeom>
          <a:noFill/>
          <a:ln>
            <a:noFill/>
          </a:ln>
        </p:spPr>
      </p:pic>
    </p:spTree>
    <p:extLst>
      <p:ext uri="{BB962C8B-B14F-4D97-AF65-F5344CB8AC3E}">
        <p14:creationId xmlns:p14="http://schemas.microsoft.com/office/powerpoint/2010/main" val="3318837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9D2268A-D939-4E78-91B6-6C7E46406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arge car car park from above">
            <a:extLst>
              <a:ext uri="{FF2B5EF4-FFF2-40B4-BE49-F238E27FC236}">
                <a16:creationId xmlns:a16="http://schemas.microsoft.com/office/drawing/2014/main" id="{C5172C0A-B930-25E5-9DFC-A0C1B9E7B087}"/>
              </a:ext>
            </a:extLst>
          </p:cNvPr>
          <p:cNvPicPr>
            <a:picLocks noChangeAspect="1"/>
          </p:cNvPicPr>
          <p:nvPr/>
        </p:nvPicPr>
        <p:blipFill rotWithShape="1">
          <a:blip r:embed="rId2">
            <a:alphaModFix amt="40000"/>
          </a:blip>
          <a:srcRect t="10878" b="4536"/>
          <a:stretch/>
        </p:blipFill>
        <p:spPr>
          <a:xfrm>
            <a:off x="20" y="10"/>
            <a:ext cx="12191979" cy="6857990"/>
          </a:xfrm>
          <a:prstGeom prst="rect">
            <a:avLst/>
          </a:prstGeom>
        </p:spPr>
      </p:pic>
      <p:sp>
        <p:nvSpPr>
          <p:cNvPr id="2" name="Title 1">
            <a:extLst>
              <a:ext uri="{FF2B5EF4-FFF2-40B4-BE49-F238E27FC236}">
                <a16:creationId xmlns:a16="http://schemas.microsoft.com/office/drawing/2014/main" id="{F50A75A2-EA9A-A837-BF66-A8CE182306E2}"/>
              </a:ext>
            </a:extLst>
          </p:cNvPr>
          <p:cNvSpPr>
            <a:spLocks noGrp="1"/>
          </p:cNvSpPr>
          <p:nvPr>
            <p:ph type="title"/>
          </p:nvPr>
        </p:nvSpPr>
        <p:spPr>
          <a:xfrm>
            <a:off x="640080" y="853673"/>
            <a:ext cx="4023360" cy="5004794"/>
          </a:xfrm>
        </p:spPr>
        <p:txBody>
          <a:bodyPr>
            <a:normAutofit/>
          </a:bodyPr>
          <a:lstStyle/>
          <a:p>
            <a:r>
              <a:rPr lang="en-IN" sz="5400" b="1" dirty="0">
                <a:solidFill>
                  <a:srgbClr val="FFFFFF"/>
                </a:solidFill>
                <a:latin typeface="Times New Roman"/>
                <a:cs typeface="Times New Roman"/>
              </a:rPr>
              <a:t>Problem Statement</a:t>
            </a:r>
            <a:endParaRPr lang="en-IN" sz="5400" b="1">
              <a:solidFill>
                <a:srgbClr val="FFFFFF"/>
              </a:solidFill>
              <a:latin typeface="Times New Roman"/>
              <a:cs typeface="Times New Roman"/>
            </a:endParaRPr>
          </a:p>
        </p:txBody>
      </p:sp>
      <p:sp>
        <p:nvSpPr>
          <p:cNvPr id="3" name="Content Placeholder 2">
            <a:extLst>
              <a:ext uri="{FF2B5EF4-FFF2-40B4-BE49-F238E27FC236}">
                <a16:creationId xmlns:a16="http://schemas.microsoft.com/office/drawing/2014/main" id="{2F93BAB3-F0CC-4E61-B98F-7DEADE3777C6}"/>
              </a:ext>
            </a:extLst>
          </p:cNvPr>
          <p:cNvSpPr>
            <a:spLocks noGrp="1"/>
          </p:cNvSpPr>
          <p:nvPr>
            <p:ph idx="1"/>
          </p:nvPr>
        </p:nvSpPr>
        <p:spPr>
          <a:xfrm>
            <a:off x="4859830" y="444241"/>
            <a:ext cx="6454253" cy="6062494"/>
          </a:xfrm>
        </p:spPr>
        <p:txBody>
          <a:bodyPr vert="horz" lIns="91440" tIns="45720" rIns="91440" bIns="45720" rtlCol="0" anchor="ctr">
            <a:noAutofit/>
          </a:bodyPr>
          <a:lstStyle/>
          <a:p>
            <a:pPr marL="457200" indent="-457200">
              <a:buFont typeface="Wingdings" panose="020B0604020202020204" pitchFamily="34" charset="0"/>
              <a:buChar char="Ø"/>
            </a:pPr>
            <a:r>
              <a:rPr lang="en-US" sz="2600" dirty="0">
                <a:latin typeface="Times New Roman"/>
                <a:ea typeface="+mn-lt"/>
                <a:cs typeface="+mn-lt"/>
              </a:rPr>
              <a:t>Nowadays, an increase in population and as its direct result an increase in pollution is one of the major concerns of modern society. One such inevitable aspect of population explosion is that of increased vehicular traffic. As more and more people acquire vehicles, the need for available parking spaces increases drastically as well. Due to this, in urban areas, people end up burning a huge amount of unrenewable fossil fuels in search of parking spaces in designated parking lots (i.e. for malls, expos, carnivals, fairs, etc.)</a:t>
            </a:r>
            <a:endParaRPr lang="en-US" sz="2600" dirty="0">
              <a:solidFill>
                <a:srgbClr val="FFFFFF"/>
              </a:solidFill>
              <a:latin typeface="Times New Roman"/>
              <a:cs typeface="Calibri"/>
            </a:endParaRPr>
          </a:p>
          <a:p>
            <a:pPr marL="457200" indent="-457200">
              <a:buFont typeface="Wingdings" panose="020B0604020202020204" pitchFamily="34" charset="0"/>
              <a:buChar char="Ø"/>
            </a:pPr>
            <a:endParaRPr lang="en-US" sz="2600" dirty="0">
              <a:latin typeface="Times New Roman"/>
              <a:cs typeface="Times New Roman"/>
            </a:endParaRPr>
          </a:p>
        </p:txBody>
      </p:sp>
      <p:sp>
        <p:nvSpPr>
          <p:cNvPr id="18" name="sketch box">
            <a:extLst>
              <a:ext uri="{FF2B5EF4-FFF2-40B4-BE49-F238E27FC236}">
                <a16:creationId xmlns:a16="http://schemas.microsoft.com/office/drawing/2014/main" id="{E0C43A58-225D-452D-8185-0D89D1EED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8921" y="493776"/>
            <a:ext cx="6229604" cy="5722227"/>
          </a:xfrm>
          <a:custGeom>
            <a:avLst/>
            <a:gdLst>
              <a:gd name="connsiteX0" fmla="*/ 0 w 6229604"/>
              <a:gd name="connsiteY0" fmla="*/ 0 h 5722227"/>
              <a:gd name="connsiteX1" fmla="*/ 629882 w 6229604"/>
              <a:gd name="connsiteY1" fmla="*/ 0 h 5722227"/>
              <a:gd name="connsiteX2" fmla="*/ 1135172 w 6229604"/>
              <a:gd name="connsiteY2" fmla="*/ 0 h 5722227"/>
              <a:gd name="connsiteX3" fmla="*/ 1951943 w 6229604"/>
              <a:gd name="connsiteY3" fmla="*/ 0 h 5722227"/>
              <a:gd name="connsiteX4" fmla="*/ 2581825 w 6229604"/>
              <a:gd name="connsiteY4" fmla="*/ 0 h 5722227"/>
              <a:gd name="connsiteX5" fmla="*/ 3211707 w 6229604"/>
              <a:gd name="connsiteY5" fmla="*/ 0 h 5722227"/>
              <a:gd name="connsiteX6" fmla="*/ 4028477 w 6229604"/>
              <a:gd name="connsiteY6" fmla="*/ 0 h 5722227"/>
              <a:gd name="connsiteX7" fmla="*/ 4596063 w 6229604"/>
              <a:gd name="connsiteY7" fmla="*/ 0 h 5722227"/>
              <a:gd name="connsiteX8" fmla="*/ 5412834 w 6229604"/>
              <a:gd name="connsiteY8" fmla="*/ 0 h 5722227"/>
              <a:gd name="connsiteX9" fmla="*/ 6229604 w 6229604"/>
              <a:gd name="connsiteY9" fmla="*/ 0 h 5722227"/>
              <a:gd name="connsiteX10" fmla="*/ 6229604 w 6229604"/>
              <a:gd name="connsiteY10" fmla="*/ 635803 h 5722227"/>
              <a:gd name="connsiteX11" fmla="*/ 6229604 w 6229604"/>
              <a:gd name="connsiteY11" fmla="*/ 1271606 h 5722227"/>
              <a:gd name="connsiteX12" fmla="*/ 6229604 w 6229604"/>
              <a:gd name="connsiteY12" fmla="*/ 1964631 h 5722227"/>
              <a:gd name="connsiteX13" fmla="*/ 6229604 w 6229604"/>
              <a:gd name="connsiteY13" fmla="*/ 2428767 h 5722227"/>
              <a:gd name="connsiteX14" fmla="*/ 6229604 w 6229604"/>
              <a:gd name="connsiteY14" fmla="*/ 3064570 h 5722227"/>
              <a:gd name="connsiteX15" fmla="*/ 6229604 w 6229604"/>
              <a:gd name="connsiteY15" fmla="*/ 3700373 h 5722227"/>
              <a:gd name="connsiteX16" fmla="*/ 6229604 w 6229604"/>
              <a:gd name="connsiteY16" fmla="*/ 4336176 h 5722227"/>
              <a:gd name="connsiteX17" fmla="*/ 6229604 w 6229604"/>
              <a:gd name="connsiteY17" fmla="*/ 5029202 h 5722227"/>
              <a:gd name="connsiteX18" fmla="*/ 6229604 w 6229604"/>
              <a:gd name="connsiteY18" fmla="*/ 5722227 h 5722227"/>
              <a:gd name="connsiteX19" fmla="*/ 5475130 w 6229604"/>
              <a:gd name="connsiteY19" fmla="*/ 5722227 h 5722227"/>
              <a:gd name="connsiteX20" fmla="*/ 4907544 w 6229604"/>
              <a:gd name="connsiteY20" fmla="*/ 5722227 h 5722227"/>
              <a:gd name="connsiteX21" fmla="*/ 4090773 w 6229604"/>
              <a:gd name="connsiteY21" fmla="*/ 5722227 h 5722227"/>
              <a:gd name="connsiteX22" fmla="*/ 3398595 w 6229604"/>
              <a:gd name="connsiteY22" fmla="*/ 5722227 h 5722227"/>
              <a:gd name="connsiteX23" fmla="*/ 2831009 w 6229604"/>
              <a:gd name="connsiteY23" fmla="*/ 5722227 h 5722227"/>
              <a:gd name="connsiteX24" fmla="*/ 2138831 w 6229604"/>
              <a:gd name="connsiteY24" fmla="*/ 5722227 h 5722227"/>
              <a:gd name="connsiteX25" fmla="*/ 1633541 w 6229604"/>
              <a:gd name="connsiteY25" fmla="*/ 5722227 h 5722227"/>
              <a:gd name="connsiteX26" fmla="*/ 1128251 w 6229604"/>
              <a:gd name="connsiteY26" fmla="*/ 5722227 h 5722227"/>
              <a:gd name="connsiteX27" fmla="*/ 0 w 6229604"/>
              <a:gd name="connsiteY27" fmla="*/ 5722227 h 5722227"/>
              <a:gd name="connsiteX28" fmla="*/ 0 w 6229604"/>
              <a:gd name="connsiteY28" fmla="*/ 5200869 h 5722227"/>
              <a:gd name="connsiteX29" fmla="*/ 0 w 6229604"/>
              <a:gd name="connsiteY29" fmla="*/ 4450621 h 5722227"/>
              <a:gd name="connsiteX30" fmla="*/ 0 w 6229604"/>
              <a:gd name="connsiteY30" fmla="*/ 3872040 h 5722227"/>
              <a:gd name="connsiteX31" fmla="*/ 0 w 6229604"/>
              <a:gd name="connsiteY31" fmla="*/ 3407904 h 5722227"/>
              <a:gd name="connsiteX32" fmla="*/ 0 w 6229604"/>
              <a:gd name="connsiteY32" fmla="*/ 2714879 h 5722227"/>
              <a:gd name="connsiteX33" fmla="*/ 0 w 6229604"/>
              <a:gd name="connsiteY33" fmla="*/ 2193520 h 5722227"/>
              <a:gd name="connsiteX34" fmla="*/ 0 w 6229604"/>
              <a:gd name="connsiteY34" fmla="*/ 1500495 h 5722227"/>
              <a:gd name="connsiteX35" fmla="*/ 0 w 6229604"/>
              <a:gd name="connsiteY35" fmla="*/ 750248 h 5722227"/>
              <a:gd name="connsiteX36" fmla="*/ 0 w 6229604"/>
              <a:gd name="connsiteY36" fmla="*/ 0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604" h="5722227" extrusionOk="0">
                <a:moveTo>
                  <a:pt x="0" y="0"/>
                </a:moveTo>
                <a:cubicBezTo>
                  <a:pt x="134765" y="733"/>
                  <a:pt x="359555" y="-15387"/>
                  <a:pt x="629882" y="0"/>
                </a:cubicBezTo>
                <a:cubicBezTo>
                  <a:pt x="900209" y="15387"/>
                  <a:pt x="965450" y="15937"/>
                  <a:pt x="1135172" y="0"/>
                </a:cubicBezTo>
                <a:cubicBezTo>
                  <a:pt x="1304894" y="-15937"/>
                  <a:pt x="1787212" y="10921"/>
                  <a:pt x="1951943" y="0"/>
                </a:cubicBezTo>
                <a:cubicBezTo>
                  <a:pt x="2116674" y="-10921"/>
                  <a:pt x="2378222" y="13313"/>
                  <a:pt x="2581825" y="0"/>
                </a:cubicBezTo>
                <a:cubicBezTo>
                  <a:pt x="2785428" y="-13313"/>
                  <a:pt x="2915218" y="19972"/>
                  <a:pt x="3211707" y="0"/>
                </a:cubicBezTo>
                <a:cubicBezTo>
                  <a:pt x="3508196" y="-19972"/>
                  <a:pt x="3832828" y="-34359"/>
                  <a:pt x="4028477" y="0"/>
                </a:cubicBezTo>
                <a:cubicBezTo>
                  <a:pt x="4224126" y="34359"/>
                  <a:pt x="4361257" y="4467"/>
                  <a:pt x="4596063" y="0"/>
                </a:cubicBezTo>
                <a:cubicBezTo>
                  <a:pt x="4830869" y="-4467"/>
                  <a:pt x="5091403" y="-7365"/>
                  <a:pt x="5412834" y="0"/>
                </a:cubicBezTo>
                <a:cubicBezTo>
                  <a:pt x="5734265" y="7365"/>
                  <a:pt x="6034988" y="-26786"/>
                  <a:pt x="6229604" y="0"/>
                </a:cubicBezTo>
                <a:cubicBezTo>
                  <a:pt x="6208296" y="256153"/>
                  <a:pt x="6219810" y="335049"/>
                  <a:pt x="6229604" y="635803"/>
                </a:cubicBezTo>
                <a:cubicBezTo>
                  <a:pt x="6239398" y="936557"/>
                  <a:pt x="6230184" y="1092448"/>
                  <a:pt x="6229604" y="1271606"/>
                </a:cubicBezTo>
                <a:cubicBezTo>
                  <a:pt x="6229024" y="1450764"/>
                  <a:pt x="6217841" y="1797531"/>
                  <a:pt x="6229604" y="1964631"/>
                </a:cubicBezTo>
                <a:cubicBezTo>
                  <a:pt x="6241367" y="2131731"/>
                  <a:pt x="6220367" y="2235822"/>
                  <a:pt x="6229604" y="2428767"/>
                </a:cubicBezTo>
                <a:cubicBezTo>
                  <a:pt x="6238841" y="2621712"/>
                  <a:pt x="6220929" y="2925917"/>
                  <a:pt x="6229604" y="3064570"/>
                </a:cubicBezTo>
                <a:cubicBezTo>
                  <a:pt x="6238279" y="3203223"/>
                  <a:pt x="6256755" y="3501958"/>
                  <a:pt x="6229604" y="3700373"/>
                </a:cubicBezTo>
                <a:cubicBezTo>
                  <a:pt x="6202453" y="3898788"/>
                  <a:pt x="6201714" y="4046823"/>
                  <a:pt x="6229604" y="4336176"/>
                </a:cubicBezTo>
                <a:cubicBezTo>
                  <a:pt x="6257494" y="4625529"/>
                  <a:pt x="6258821" y="4774033"/>
                  <a:pt x="6229604" y="5029202"/>
                </a:cubicBezTo>
                <a:cubicBezTo>
                  <a:pt x="6200387" y="5284371"/>
                  <a:pt x="6233334" y="5383875"/>
                  <a:pt x="6229604" y="5722227"/>
                </a:cubicBezTo>
                <a:cubicBezTo>
                  <a:pt x="6016393" y="5707881"/>
                  <a:pt x="5684528" y="5751176"/>
                  <a:pt x="5475130" y="5722227"/>
                </a:cubicBezTo>
                <a:cubicBezTo>
                  <a:pt x="5265732" y="5693278"/>
                  <a:pt x="5082862" y="5732690"/>
                  <a:pt x="4907544" y="5722227"/>
                </a:cubicBezTo>
                <a:cubicBezTo>
                  <a:pt x="4732226" y="5711764"/>
                  <a:pt x="4474837" y="5716289"/>
                  <a:pt x="4090773" y="5722227"/>
                </a:cubicBezTo>
                <a:cubicBezTo>
                  <a:pt x="3706709" y="5728165"/>
                  <a:pt x="3645902" y="5723973"/>
                  <a:pt x="3398595" y="5722227"/>
                </a:cubicBezTo>
                <a:cubicBezTo>
                  <a:pt x="3151288" y="5720481"/>
                  <a:pt x="3001606" y="5732695"/>
                  <a:pt x="2831009" y="5722227"/>
                </a:cubicBezTo>
                <a:cubicBezTo>
                  <a:pt x="2660412" y="5711759"/>
                  <a:pt x="2424161" y="5689878"/>
                  <a:pt x="2138831" y="5722227"/>
                </a:cubicBezTo>
                <a:cubicBezTo>
                  <a:pt x="1853501" y="5754576"/>
                  <a:pt x="1788223" y="5720540"/>
                  <a:pt x="1633541" y="5722227"/>
                </a:cubicBezTo>
                <a:cubicBezTo>
                  <a:pt x="1478859" y="5723915"/>
                  <a:pt x="1324151" y="5739059"/>
                  <a:pt x="1128251" y="5722227"/>
                </a:cubicBezTo>
                <a:cubicBezTo>
                  <a:pt x="932351" y="5705396"/>
                  <a:pt x="522340" y="5691488"/>
                  <a:pt x="0" y="5722227"/>
                </a:cubicBezTo>
                <a:cubicBezTo>
                  <a:pt x="-8445" y="5596771"/>
                  <a:pt x="-11215" y="5344833"/>
                  <a:pt x="0" y="5200869"/>
                </a:cubicBezTo>
                <a:cubicBezTo>
                  <a:pt x="11215" y="5056905"/>
                  <a:pt x="20310" y="4693766"/>
                  <a:pt x="0" y="4450621"/>
                </a:cubicBezTo>
                <a:cubicBezTo>
                  <a:pt x="-20310" y="4207476"/>
                  <a:pt x="817" y="4075053"/>
                  <a:pt x="0" y="3872040"/>
                </a:cubicBezTo>
                <a:cubicBezTo>
                  <a:pt x="-817" y="3669027"/>
                  <a:pt x="-21729" y="3595882"/>
                  <a:pt x="0" y="3407904"/>
                </a:cubicBezTo>
                <a:cubicBezTo>
                  <a:pt x="21729" y="3219926"/>
                  <a:pt x="-30605" y="3052469"/>
                  <a:pt x="0" y="2714879"/>
                </a:cubicBezTo>
                <a:cubicBezTo>
                  <a:pt x="30605" y="2377289"/>
                  <a:pt x="-16081" y="2430808"/>
                  <a:pt x="0" y="2193520"/>
                </a:cubicBezTo>
                <a:cubicBezTo>
                  <a:pt x="16081" y="1956232"/>
                  <a:pt x="18120" y="1817979"/>
                  <a:pt x="0" y="1500495"/>
                </a:cubicBezTo>
                <a:cubicBezTo>
                  <a:pt x="-18120" y="1183011"/>
                  <a:pt x="23969" y="972269"/>
                  <a:pt x="0" y="750248"/>
                </a:cubicBezTo>
                <a:cubicBezTo>
                  <a:pt x="-23969" y="528227"/>
                  <a:pt x="-3769" y="358360"/>
                  <a:pt x="0" y="0"/>
                </a:cubicBezTo>
                <a:close/>
              </a:path>
            </a:pathLst>
          </a:custGeom>
          <a:noFill/>
          <a:ln w="47625">
            <a:solidFill>
              <a:srgbClr val="FFFFFF">
                <a:alpha val="75000"/>
              </a:srgb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9040219"/>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flip="none" rotWithShape="1">
          <a:gsLst>
            <a:gs pos="8000">
              <a:schemeClr val="accent1">
                <a:lumMod val="5000"/>
                <a:lumOff val="95000"/>
              </a:schemeClr>
            </a:gs>
            <a:gs pos="9000">
              <a:schemeClr val="accent1">
                <a:lumMod val="45000"/>
                <a:lumOff val="55000"/>
              </a:schemeClr>
            </a:gs>
            <a:gs pos="51000">
              <a:schemeClr val="accent1">
                <a:lumMod val="45000"/>
                <a:lumOff val="55000"/>
              </a:schemeClr>
            </a:gs>
            <a:gs pos="79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77F8D8E8-D0EF-F1F5-AB71-F3FEE3672407}"/>
              </a:ext>
            </a:extLst>
          </p:cNvPr>
          <p:cNvPicPr>
            <a:picLocks noGrp="1" noChangeAspect="1"/>
          </p:cNvPicPr>
          <p:nvPr>
            <p:ph idx="1"/>
          </p:nvPr>
        </p:nvPicPr>
        <p:blipFill rotWithShape="1">
          <a:blip r:embed="rId2"/>
          <a:srcRect r="1959"/>
          <a:stretch/>
        </p:blipFill>
        <p:spPr>
          <a:xfrm>
            <a:off x="0" y="624253"/>
            <a:ext cx="6698512" cy="6031523"/>
          </a:xfrm>
          <a:prstGeom prst="rect">
            <a:avLst/>
          </a:prstGeom>
        </p:spPr>
      </p:pic>
      <p:pic>
        <p:nvPicPr>
          <p:cNvPr id="5" name="Picture 4">
            <a:extLst>
              <a:ext uri="{FF2B5EF4-FFF2-40B4-BE49-F238E27FC236}">
                <a16:creationId xmlns:a16="http://schemas.microsoft.com/office/drawing/2014/main" id="{E181CABD-4BD5-8569-94D5-97B878020D62}"/>
              </a:ext>
            </a:extLst>
          </p:cNvPr>
          <p:cNvPicPr>
            <a:picLocks noChangeAspect="1"/>
          </p:cNvPicPr>
          <p:nvPr/>
        </p:nvPicPr>
        <p:blipFill rotWithShape="1">
          <a:blip r:embed="rId3">
            <a:extLst>
              <a:ext uri="{28A0092B-C50C-407E-A947-70E740481C1C}">
                <a14:useLocalDpi xmlns:a14="http://schemas.microsoft.com/office/drawing/2010/main" val="0"/>
              </a:ext>
            </a:extLst>
          </a:blip>
          <a:srcRect r="2627"/>
          <a:stretch/>
        </p:blipFill>
        <p:spPr bwMode="auto">
          <a:xfrm>
            <a:off x="5832524" y="624253"/>
            <a:ext cx="6359475" cy="6031523"/>
          </a:xfrm>
          <a:prstGeom prst="rect">
            <a:avLst/>
          </a:prstGeom>
          <a:noFill/>
          <a:ln>
            <a:noFill/>
          </a:ln>
        </p:spPr>
      </p:pic>
    </p:spTree>
    <p:extLst>
      <p:ext uri="{BB962C8B-B14F-4D97-AF65-F5344CB8AC3E}">
        <p14:creationId xmlns:p14="http://schemas.microsoft.com/office/powerpoint/2010/main" val="22960967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60000"/>
                <a:lumOff val="40000"/>
              </a:schemeClr>
            </a:gs>
            <a:gs pos="48000">
              <a:schemeClr val="accent1">
                <a:lumMod val="97000"/>
                <a:lumOff val="3000"/>
              </a:schemeClr>
            </a:gs>
            <a:gs pos="100000">
              <a:schemeClr val="accent1">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61D12-223C-8BC9-2E20-9482523906E0}"/>
              </a:ext>
            </a:extLst>
          </p:cNvPr>
          <p:cNvSpPr>
            <a:spLocks noGrp="1"/>
          </p:cNvSpPr>
          <p:nvPr>
            <p:ph type="title"/>
          </p:nvPr>
        </p:nvSpPr>
        <p:spPr>
          <a:xfrm>
            <a:off x="662354" y="0"/>
            <a:ext cx="3188677" cy="988890"/>
          </a:xfrm>
        </p:spPr>
        <p:txBody>
          <a:bodyPr>
            <a:normAutofit fontScale="90000"/>
          </a:bodyPr>
          <a:lstStyle/>
          <a:p>
            <a:r>
              <a:rPr lang="en-IN" b="1" dirty="0"/>
              <a:t>Future Work</a:t>
            </a:r>
            <a:r>
              <a:rPr lang="en-IN" dirty="0"/>
              <a:t>	</a:t>
            </a:r>
          </a:p>
        </p:txBody>
      </p:sp>
      <p:sp>
        <p:nvSpPr>
          <p:cNvPr id="3" name="Content Placeholder 2">
            <a:extLst>
              <a:ext uri="{FF2B5EF4-FFF2-40B4-BE49-F238E27FC236}">
                <a16:creationId xmlns:a16="http://schemas.microsoft.com/office/drawing/2014/main" id="{07ABE403-C14F-4058-B3BD-4EFCB97D758D}"/>
              </a:ext>
            </a:extLst>
          </p:cNvPr>
          <p:cNvSpPr>
            <a:spLocks noGrp="1"/>
          </p:cNvSpPr>
          <p:nvPr>
            <p:ph idx="1"/>
          </p:nvPr>
        </p:nvSpPr>
        <p:spPr>
          <a:xfrm>
            <a:off x="96715" y="844062"/>
            <a:ext cx="11257085" cy="5332901"/>
          </a:xfrm>
        </p:spPr>
        <p:txBody>
          <a:bodyPr/>
          <a:lstStyle/>
          <a:p>
            <a:pPr marL="0" lvl="0" indent="0">
              <a:spcBef>
                <a:spcPts val="935"/>
              </a:spcBef>
              <a:spcAft>
                <a:spcPts val="0"/>
              </a:spcAft>
              <a:buNone/>
              <a:tabLst>
                <a:tab pos="457200" algn="l"/>
              </a:tabLst>
            </a:pPr>
            <a:endParaRPr lang="en-IN" sz="2400" b="1" dirty="0">
              <a:effectLst/>
              <a:latin typeface="Carlito"/>
              <a:ea typeface="Carlito"/>
              <a:cs typeface="Carlito"/>
            </a:endParaRPr>
          </a:p>
          <a:p>
            <a:pPr marL="342900" indent="-342900">
              <a:spcBef>
                <a:spcPts val="935"/>
              </a:spcBef>
              <a:buFont typeface="Wingdings" panose="05000000000000000000" pitchFamily="2" charset="2"/>
              <a:buChar char=""/>
              <a:tabLst>
                <a:tab pos="457200" algn="l"/>
              </a:tabLst>
            </a:pPr>
            <a:r>
              <a:rPr lang="en-US" sz="2400" b="1" dirty="0">
                <a:latin typeface="Times" panose="02020603050405020304" pitchFamily="18" charset="0"/>
                <a:cs typeface="Times" panose="02020603050405020304" pitchFamily="18" charset="0"/>
              </a:rPr>
              <a:t>The project can also be developed to detect 2-wheelers using ML/AI methodologies.</a:t>
            </a:r>
          </a:p>
          <a:p>
            <a:pPr marL="342900" indent="-342900">
              <a:spcBef>
                <a:spcPts val="935"/>
              </a:spcBef>
              <a:buFont typeface="Wingdings" panose="05000000000000000000" pitchFamily="2" charset="2"/>
              <a:buChar char=""/>
              <a:tabLst>
                <a:tab pos="457200" algn="l"/>
              </a:tabLst>
            </a:pPr>
            <a:r>
              <a:rPr lang="en-US" sz="2400" b="1" dirty="0">
                <a:latin typeface="Times" panose="02020603050405020304" pitchFamily="18" charset="0"/>
                <a:cs typeface="Times" panose="02020603050405020304" pitchFamily="18" charset="0"/>
              </a:rPr>
              <a:t>Dynamic API Connection with </a:t>
            </a:r>
            <a:r>
              <a:rPr lang="en-US" sz="2400" b="1" dirty="0" err="1">
                <a:latin typeface="Times" panose="02020603050405020304" pitchFamily="18" charset="0"/>
                <a:cs typeface="Times" panose="02020603050405020304" pitchFamily="18" charset="0"/>
              </a:rPr>
              <a:t>AndriodAuto</a:t>
            </a:r>
            <a:r>
              <a:rPr lang="en-US" sz="2400" b="1" dirty="0">
                <a:latin typeface="Times" panose="02020603050405020304" pitchFamily="18" charset="0"/>
                <a:cs typeface="Times" panose="02020603050405020304" pitchFamily="18" charset="0"/>
              </a:rPr>
              <a:t> </a:t>
            </a:r>
          </a:p>
          <a:p>
            <a:pPr marL="342900" indent="-342900">
              <a:spcBef>
                <a:spcPts val="935"/>
              </a:spcBef>
              <a:buFont typeface="Wingdings" panose="05000000000000000000" pitchFamily="2" charset="2"/>
              <a:buChar char=""/>
              <a:tabLst>
                <a:tab pos="457200" algn="l"/>
              </a:tabLst>
            </a:pPr>
            <a:r>
              <a:rPr lang="en-US" sz="2400" b="1" dirty="0">
                <a:latin typeface="Times" panose="02020603050405020304" pitchFamily="18" charset="0"/>
                <a:cs typeface="Times" panose="02020603050405020304" pitchFamily="18" charset="0"/>
              </a:rPr>
              <a:t>Slot booking based on priority</a:t>
            </a:r>
          </a:p>
          <a:p>
            <a:pPr marL="342900" indent="-342900">
              <a:spcBef>
                <a:spcPts val="935"/>
              </a:spcBef>
              <a:buFont typeface="Wingdings" panose="05000000000000000000" pitchFamily="2" charset="2"/>
              <a:buChar char=""/>
              <a:tabLst>
                <a:tab pos="457200" algn="l"/>
              </a:tabLst>
            </a:pPr>
            <a:r>
              <a:rPr lang="en-US" sz="2400" b="1" dirty="0">
                <a:latin typeface="Times" panose="02020603050405020304" pitchFamily="18" charset="0"/>
                <a:cs typeface="Times" panose="02020603050405020304" pitchFamily="18" charset="0"/>
              </a:rPr>
              <a:t>Showing routes using maps</a:t>
            </a:r>
          </a:p>
          <a:p>
            <a:pPr marL="342900" indent="-342900">
              <a:spcBef>
                <a:spcPts val="935"/>
              </a:spcBef>
              <a:buFont typeface="Wingdings" panose="05000000000000000000" pitchFamily="2" charset="2"/>
              <a:buChar char=""/>
              <a:tabLst>
                <a:tab pos="457200" algn="l"/>
              </a:tabLst>
            </a:pPr>
            <a:r>
              <a:rPr lang="en-US" sz="2400" b="1" dirty="0">
                <a:latin typeface="Times" panose="02020603050405020304" pitchFamily="18" charset="0"/>
                <a:cs typeface="Times" panose="02020603050405020304" pitchFamily="18" charset="0"/>
              </a:rPr>
              <a:t>The project can be further extended by developing an Android Application.</a:t>
            </a:r>
            <a:endParaRPr lang="en-IN" sz="2400" b="1" dirty="0">
              <a:latin typeface="Times" panose="02020603050405020304" pitchFamily="18" charset="0"/>
              <a:cs typeface="Times" panose="02020603050405020304" pitchFamily="18" charset="0"/>
            </a:endParaRPr>
          </a:p>
        </p:txBody>
      </p:sp>
    </p:spTree>
    <p:extLst>
      <p:ext uri="{BB962C8B-B14F-4D97-AF65-F5344CB8AC3E}">
        <p14:creationId xmlns:p14="http://schemas.microsoft.com/office/powerpoint/2010/main" val="33556542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28FF88A3-8EBC-4142-8CC2-EBE257ED6C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4" descr="Close-up of hopscotch on a sidewalk">
            <a:extLst>
              <a:ext uri="{FF2B5EF4-FFF2-40B4-BE49-F238E27FC236}">
                <a16:creationId xmlns:a16="http://schemas.microsoft.com/office/drawing/2014/main" id="{28B913CC-5E31-E0F4-13FC-09984202DB35}"/>
              </a:ext>
            </a:extLst>
          </p:cNvPr>
          <p:cNvPicPr>
            <a:picLocks noChangeAspect="1"/>
          </p:cNvPicPr>
          <p:nvPr/>
        </p:nvPicPr>
        <p:blipFill rotWithShape="1">
          <a:blip r:embed="rId2">
            <a:alphaModFix amt="40000"/>
          </a:blip>
          <a:srcRect t="7592" r="-2" b="8073"/>
          <a:stretch/>
        </p:blipFill>
        <p:spPr>
          <a:xfrm>
            <a:off x="3" y="10"/>
            <a:ext cx="12191997" cy="6857990"/>
          </a:xfrm>
          <a:prstGeom prst="rect">
            <a:avLst/>
          </a:prstGeom>
        </p:spPr>
      </p:pic>
      <p:sp>
        <p:nvSpPr>
          <p:cNvPr id="2" name="Title 1">
            <a:extLst>
              <a:ext uri="{FF2B5EF4-FFF2-40B4-BE49-F238E27FC236}">
                <a16:creationId xmlns:a16="http://schemas.microsoft.com/office/drawing/2014/main" id="{53A55916-F538-BCF6-1173-D224A5E7992F}"/>
              </a:ext>
            </a:extLst>
          </p:cNvPr>
          <p:cNvSpPr>
            <a:spLocks noGrp="1"/>
          </p:cNvSpPr>
          <p:nvPr>
            <p:ph type="title"/>
          </p:nvPr>
        </p:nvSpPr>
        <p:spPr>
          <a:xfrm>
            <a:off x="2210936" y="844486"/>
            <a:ext cx="9484225" cy="1461778"/>
          </a:xfrm>
        </p:spPr>
        <p:txBody>
          <a:bodyPr>
            <a:normAutofit/>
          </a:bodyPr>
          <a:lstStyle/>
          <a:p>
            <a:r>
              <a:rPr lang="en-IN" sz="4000" b="1" dirty="0">
                <a:latin typeface="Times New Roman"/>
                <a:cs typeface="Times New Roman"/>
              </a:rPr>
              <a:t>References</a:t>
            </a:r>
          </a:p>
        </p:txBody>
      </p:sp>
      <p:grpSp>
        <p:nvGrpSpPr>
          <p:cNvPr id="8" name="Group 10">
            <a:extLst>
              <a:ext uri="{FF2B5EF4-FFF2-40B4-BE49-F238E27FC236}">
                <a16:creationId xmlns:a16="http://schemas.microsoft.com/office/drawing/2014/main" id="{27D8A815-1B1F-4DB5-A03C-F4987CF0CB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327777" y="343106"/>
            <a:ext cx="1692092" cy="1852591"/>
            <a:chOff x="790870" y="911082"/>
            <a:chExt cx="2191635" cy="2442764"/>
          </a:xfrm>
        </p:grpSpPr>
        <p:sp>
          <p:nvSpPr>
            <p:cNvPr id="12" name="Freeform 5">
              <a:extLst>
                <a:ext uri="{FF2B5EF4-FFF2-40B4-BE49-F238E27FC236}">
                  <a16:creationId xmlns:a16="http://schemas.microsoft.com/office/drawing/2014/main" id="{261388EF-B4CE-4326-979A-2F53CED606F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790870" y="2245586"/>
              <a:ext cx="1262906" cy="1108260"/>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4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Freeform 5">
              <a:extLst>
                <a:ext uri="{FF2B5EF4-FFF2-40B4-BE49-F238E27FC236}">
                  <a16:creationId xmlns:a16="http://schemas.microsoft.com/office/drawing/2014/main" id="{33A25547-9075-4BDB-8F46-BA09E76AA3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933975" y="911082"/>
              <a:ext cx="2048530" cy="179768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alpha val="6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Freeform 5">
              <a:extLst>
                <a:ext uri="{FF2B5EF4-FFF2-40B4-BE49-F238E27FC236}">
                  <a16:creationId xmlns:a16="http://schemas.microsoft.com/office/drawing/2014/main" id="{1D917FAD-3240-4D3F-91A0-9571F75DC6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362936" y="1825453"/>
              <a:ext cx="799094" cy="701243"/>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1">
                <a:alpha val="60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3" name="Content Placeholder 2">
            <a:extLst>
              <a:ext uri="{FF2B5EF4-FFF2-40B4-BE49-F238E27FC236}">
                <a16:creationId xmlns:a16="http://schemas.microsoft.com/office/drawing/2014/main" id="{C0A5AAE5-6425-6692-61E9-7BFBF0564AA7}"/>
              </a:ext>
            </a:extLst>
          </p:cNvPr>
          <p:cNvSpPr>
            <a:spLocks noGrp="1"/>
          </p:cNvSpPr>
          <p:nvPr>
            <p:ph idx="1"/>
          </p:nvPr>
        </p:nvSpPr>
        <p:spPr>
          <a:xfrm>
            <a:off x="1112760" y="3030542"/>
            <a:ext cx="10515176" cy="2357961"/>
          </a:xfrm>
        </p:spPr>
        <p:txBody>
          <a:bodyPr vert="horz" lIns="91440" tIns="45720" rIns="91440" bIns="45720" rtlCol="0" anchor="t">
            <a:normAutofit/>
          </a:bodyPr>
          <a:lstStyle/>
          <a:p>
            <a:r>
              <a:rPr lang="en-IN" sz="2400" dirty="0">
                <a:solidFill>
                  <a:srgbClr val="00B0F0"/>
                </a:solidFill>
                <a:latin typeface="time"/>
              </a:rPr>
              <a:t>Smart parking system: Comprehensive revies based on various aspects-</a:t>
            </a:r>
            <a:r>
              <a:rPr lang="en-IN" sz="2400" dirty="0" err="1">
                <a:solidFill>
                  <a:srgbClr val="00B0F0"/>
                </a:solidFill>
                <a:latin typeface="time"/>
              </a:rPr>
              <a:t>Heliyon</a:t>
            </a:r>
            <a:r>
              <a:rPr lang="en-IN" sz="2400" dirty="0">
                <a:solidFill>
                  <a:srgbClr val="00B0F0"/>
                </a:solidFill>
                <a:latin typeface="time"/>
              </a:rPr>
              <a:t>-Abrar Fahim</a:t>
            </a:r>
          </a:p>
          <a:p>
            <a:r>
              <a:rPr lang="en-IN" sz="2400" dirty="0">
                <a:solidFill>
                  <a:srgbClr val="00B0F0"/>
                </a:solidFill>
                <a:latin typeface="time"/>
              </a:rPr>
              <a:t>Automated Systems using raspberry pi-IJRES</a:t>
            </a:r>
          </a:p>
          <a:p>
            <a:endParaRPr lang="en-IN" sz="2400" dirty="0">
              <a:solidFill>
                <a:srgbClr val="00B0F0"/>
              </a:solidFill>
              <a:latin typeface="time"/>
            </a:endParaRPr>
          </a:p>
          <a:p>
            <a:endParaRPr lang="en-IN" sz="2400" dirty="0"/>
          </a:p>
        </p:txBody>
      </p:sp>
    </p:spTree>
    <p:extLst>
      <p:ext uri="{BB962C8B-B14F-4D97-AF65-F5344CB8AC3E}">
        <p14:creationId xmlns:p14="http://schemas.microsoft.com/office/powerpoint/2010/main" val="2415405143"/>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2F67AC5-0C0C-ABED-01C6-768F2C7A30C2}"/>
              </a:ext>
            </a:extLst>
          </p:cNvPr>
          <p:cNvPicPr>
            <a:picLocks noGrp="1" noChangeAspect="1"/>
          </p:cNvPicPr>
          <p:nvPr>
            <p:ph idx="1"/>
          </p:nvPr>
        </p:nvPicPr>
        <p:blipFill>
          <a:blip r:embed="rId2"/>
          <a:stretch>
            <a:fillRect/>
          </a:stretch>
        </p:blipFill>
        <p:spPr>
          <a:xfrm>
            <a:off x="0" y="0"/>
            <a:ext cx="12192000" cy="6858000"/>
          </a:xfrm>
        </p:spPr>
      </p:pic>
    </p:spTree>
    <p:extLst>
      <p:ext uri="{BB962C8B-B14F-4D97-AF65-F5344CB8AC3E}">
        <p14:creationId xmlns:p14="http://schemas.microsoft.com/office/powerpoint/2010/main" val="2449537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7C96F-FF2D-0EBF-27F8-97379D2F8D17}"/>
              </a:ext>
            </a:extLst>
          </p:cNvPr>
          <p:cNvSpPr>
            <a:spLocks noGrp="1"/>
          </p:cNvSpPr>
          <p:nvPr>
            <p:ph type="title"/>
          </p:nvPr>
        </p:nvSpPr>
        <p:spPr>
          <a:xfrm>
            <a:off x="0" y="1"/>
            <a:ext cx="7421707" cy="1838959"/>
          </a:xfrm>
          <a:solidFill>
            <a:schemeClr val="accent1">
              <a:lumMod val="75000"/>
            </a:schemeClr>
          </a:solidFill>
        </p:spPr>
        <p:txBody>
          <a:bodyPr>
            <a:normAutofit/>
          </a:bodyPr>
          <a:lstStyle/>
          <a:p>
            <a:r>
              <a:rPr lang="en-IN" b="1" dirty="0">
                <a:solidFill>
                  <a:srgbClr val="FFFFFF"/>
                </a:solidFill>
                <a:latin typeface="Times New Roman"/>
                <a:cs typeface="Times New Roman"/>
              </a:rPr>
              <a:t>Project Motivation </a:t>
            </a:r>
          </a:p>
        </p:txBody>
      </p:sp>
      <p:pic>
        <p:nvPicPr>
          <p:cNvPr id="4" name="Picture 3">
            <a:extLst>
              <a:ext uri="{FF2B5EF4-FFF2-40B4-BE49-F238E27FC236}">
                <a16:creationId xmlns:a16="http://schemas.microsoft.com/office/drawing/2014/main" id="{055170E7-8313-A934-9C49-D91447AACC88}"/>
              </a:ext>
            </a:extLst>
          </p:cNvPr>
          <p:cNvPicPr>
            <a:picLocks noChangeAspect="1"/>
          </p:cNvPicPr>
          <p:nvPr/>
        </p:nvPicPr>
        <p:blipFill>
          <a:blip r:embed="rId2"/>
          <a:stretch>
            <a:fillRect/>
          </a:stretch>
        </p:blipFill>
        <p:spPr>
          <a:xfrm>
            <a:off x="57712" y="1950720"/>
            <a:ext cx="7401354" cy="4754880"/>
          </a:xfrm>
          <a:prstGeom prst="rect">
            <a:avLst/>
          </a:prstGeom>
        </p:spPr>
      </p:pic>
      <p:sp>
        <p:nvSpPr>
          <p:cNvPr id="3" name="Content Placeholder 2">
            <a:extLst>
              <a:ext uri="{FF2B5EF4-FFF2-40B4-BE49-F238E27FC236}">
                <a16:creationId xmlns:a16="http://schemas.microsoft.com/office/drawing/2014/main" id="{96FFE98C-4D83-E4A3-BB5A-9D49A4BAA411}"/>
              </a:ext>
            </a:extLst>
          </p:cNvPr>
          <p:cNvSpPr>
            <a:spLocks noGrp="1"/>
          </p:cNvSpPr>
          <p:nvPr>
            <p:ph idx="1"/>
          </p:nvPr>
        </p:nvSpPr>
        <p:spPr>
          <a:xfrm>
            <a:off x="7421707" y="10159"/>
            <a:ext cx="4712581" cy="6847839"/>
          </a:xfrm>
          <a:solidFill>
            <a:schemeClr val="tx1">
              <a:lumMod val="65000"/>
              <a:lumOff val="35000"/>
            </a:schemeClr>
          </a:solidFill>
        </p:spPr>
        <p:txBody>
          <a:bodyPr anchor="ctr">
            <a:normAutofit/>
          </a:bodyPr>
          <a:lstStyle/>
          <a:p>
            <a:pPr marL="457200" indent="-457200">
              <a:buFont typeface="Wingdings" panose="020B0604020202020204" pitchFamily="34" charset="0"/>
              <a:buChar char="v"/>
            </a:pPr>
            <a:r>
              <a:rPr lang="en-US" sz="3000" dirty="0">
                <a:solidFill>
                  <a:schemeClr val="bg1"/>
                </a:solidFill>
                <a:latin typeface="Times New Roman"/>
                <a:cs typeface="Times New Roman"/>
              </a:rPr>
              <a:t>Due to the exponential growth and development of IoT and cloud-based smart systems, the concept of developing smart cities has gained a new dimension. The goal of Smart City is to reduce operational costs, improve city management, enhance effectiveness, and improve productivity.</a:t>
            </a:r>
            <a:endParaRPr lang="en-IN" sz="3000" dirty="0">
              <a:solidFill>
                <a:schemeClr val="bg1"/>
              </a:solidFill>
              <a:latin typeface="Times New Roman"/>
              <a:cs typeface="Times New Roman"/>
            </a:endParaRPr>
          </a:p>
        </p:txBody>
      </p:sp>
    </p:spTree>
    <p:extLst>
      <p:ext uri="{BB962C8B-B14F-4D97-AF65-F5344CB8AC3E}">
        <p14:creationId xmlns:p14="http://schemas.microsoft.com/office/powerpoint/2010/main" val="2484447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CF556807-0615-3994-3FA3-382BB8FDBD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9300" y="585916"/>
            <a:ext cx="10693399" cy="6363524"/>
          </a:xfrm>
          <a:prstGeom prst="rect">
            <a:avLst/>
          </a:prstGeom>
        </p:spPr>
      </p:pic>
      <p:sp>
        <p:nvSpPr>
          <p:cNvPr id="2" name="Title 1">
            <a:extLst>
              <a:ext uri="{FF2B5EF4-FFF2-40B4-BE49-F238E27FC236}">
                <a16:creationId xmlns:a16="http://schemas.microsoft.com/office/drawing/2014/main" id="{7F8341D1-182F-3659-C97E-A1900C989A1F}"/>
              </a:ext>
            </a:extLst>
          </p:cNvPr>
          <p:cNvSpPr>
            <a:spLocks noGrp="1"/>
          </p:cNvSpPr>
          <p:nvPr>
            <p:ph type="title"/>
          </p:nvPr>
        </p:nvSpPr>
        <p:spPr>
          <a:xfrm>
            <a:off x="3693160" y="0"/>
            <a:ext cx="10515600" cy="671195"/>
          </a:xfrm>
        </p:spPr>
        <p:txBody>
          <a:bodyPr>
            <a:normAutofit/>
          </a:bodyPr>
          <a:lstStyle/>
          <a:p>
            <a:r>
              <a:rPr lang="en-IN" sz="3200" b="1" dirty="0">
                <a:latin typeface="Times New Roman" panose="02020603050405020304" pitchFamily="18" charset="0"/>
                <a:ea typeface="Tahoma" panose="020B0604030504040204" pitchFamily="34" charset="0"/>
                <a:cs typeface="Times New Roman" panose="02020603050405020304" pitchFamily="18" charset="0"/>
              </a:rPr>
              <a:t>USE CASE DIAGRAM</a:t>
            </a:r>
          </a:p>
        </p:txBody>
      </p:sp>
    </p:spTree>
    <p:extLst>
      <p:ext uri="{BB962C8B-B14F-4D97-AF65-F5344CB8AC3E}">
        <p14:creationId xmlns:p14="http://schemas.microsoft.com/office/powerpoint/2010/main" val="17856717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30">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2">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4A72992-F377-4F64-A550-F4B40B79F59B}"/>
              </a:ext>
            </a:extLst>
          </p:cNvPr>
          <p:cNvSpPr>
            <a:spLocks noGrp="1"/>
          </p:cNvSpPr>
          <p:nvPr>
            <p:ph type="title"/>
          </p:nvPr>
        </p:nvSpPr>
        <p:spPr>
          <a:xfrm>
            <a:off x="166267" y="4176"/>
            <a:ext cx="5818193" cy="1017690"/>
          </a:xfrm>
        </p:spPr>
        <p:txBody>
          <a:bodyPr>
            <a:normAutofit fontScale="90000"/>
          </a:bodyPr>
          <a:lstStyle/>
          <a:p>
            <a:r>
              <a:rPr lang="en-US" b="1">
                <a:latin typeface="Tahoma"/>
                <a:ea typeface="Tahoma"/>
                <a:cs typeface="Calibri Light"/>
              </a:rPr>
              <a:t>Use Case Descriptions</a:t>
            </a:r>
            <a:endParaRPr lang="en-US" b="1">
              <a:latin typeface="Tahoma"/>
              <a:ea typeface="Tahoma"/>
            </a:endParaRPr>
          </a:p>
        </p:txBody>
      </p:sp>
      <p:sp>
        <p:nvSpPr>
          <p:cNvPr id="3" name="Content Placeholder 2">
            <a:extLst>
              <a:ext uri="{FF2B5EF4-FFF2-40B4-BE49-F238E27FC236}">
                <a16:creationId xmlns:a16="http://schemas.microsoft.com/office/drawing/2014/main" id="{CAEE6A5C-64C7-4B3A-B2A5-AC60D217FF7D}"/>
              </a:ext>
            </a:extLst>
          </p:cNvPr>
          <p:cNvSpPr>
            <a:spLocks noGrp="1"/>
          </p:cNvSpPr>
          <p:nvPr>
            <p:ph idx="1"/>
          </p:nvPr>
        </p:nvSpPr>
        <p:spPr>
          <a:xfrm>
            <a:off x="-746" y="962378"/>
            <a:ext cx="6139486" cy="5505651"/>
          </a:xfrm>
        </p:spPr>
        <p:txBody>
          <a:bodyPr vert="horz" lIns="91440" tIns="45720" rIns="91440" bIns="45720" rtlCol="0" anchor="t">
            <a:noAutofit/>
          </a:bodyPr>
          <a:lstStyle/>
          <a:p>
            <a:pPr marL="0" indent="0">
              <a:buNone/>
            </a:pPr>
            <a:r>
              <a:rPr lang="en-US" sz="3200" b="1" i="1" dirty="0">
                <a:latin typeface="Times"/>
                <a:cs typeface="Calibri"/>
              </a:rPr>
              <a:t>Use Case 1</a:t>
            </a:r>
          </a:p>
          <a:p>
            <a:r>
              <a:rPr lang="en-US" sz="3200" dirty="0">
                <a:latin typeface="Times"/>
                <a:cs typeface="Calibri"/>
              </a:rPr>
              <a:t>NAME: </a:t>
            </a:r>
            <a:r>
              <a:rPr lang="en-US" sz="3200" dirty="0">
                <a:effectLst/>
                <a:latin typeface="Calibri" panose="020F0502020204030204" pitchFamily="34" charset="0"/>
                <a:ea typeface="Calibri" panose="020F0502020204030204" pitchFamily="34" charset="0"/>
                <a:cs typeface="Times New Roman" panose="02020603050405020304" pitchFamily="18" charset="0"/>
              </a:rPr>
              <a:t>Register </a:t>
            </a:r>
            <a:endParaRPr lang="en-US" sz="3200" dirty="0">
              <a:latin typeface="Times"/>
              <a:cs typeface="Calibri"/>
            </a:endParaRPr>
          </a:p>
          <a:p>
            <a:r>
              <a:rPr lang="en-US" sz="3200" dirty="0" err="1">
                <a:latin typeface="Times"/>
                <a:cs typeface="Calibri"/>
              </a:rPr>
              <a:t>Actors:User</a:t>
            </a:r>
            <a:endParaRPr lang="en-US" sz="3200" dirty="0">
              <a:latin typeface="Times"/>
              <a:cs typeface="Calibri"/>
            </a:endParaRPr>
          </a:p>
          <a:p>
            <a:r>
              <a:rPr lang="en-US" sz="3200" dirty="0">
                <a:latin typeface="Times"/>
                <a:ea typeface="+mn-lt"/>
                <a:cs typeface="+mn-lt"/>
              </a:rPr>
              <a:t>Description: Allow new user to register for a profile </a:t>
            </a:r>
          </a:p>
          <a:p>
            <a:r>
              <a:rPr lang="en-US" sz="3200" dirty="0">
                <a:latin typeface="Times"/>
                <a:cs typeface="Calibri"/>
              </a:rPr>
              <a:t>Pre-Condition: </a:t>
            </a:r>
            <a:r>
              <a:rPr lang="en-US" sz="3200" dirty="0" err="1">
                <a:latin typeface="Times"/>
                <a:cs typeface="Calibri"/>
              </a:rPr>
              <a:t>Car,Fasttag</a:t>
            </a:r>
            <a:endParaRPr lang="en-US" sz="3200" dirty="0">
              <a:latin typeface="Times"/>
              <a:cs typeface="Calibri"/>
            </a:endParaRPr>
          </a:p>
          <a:p>
            <a:r>
              <a:rPr lang="en-US" sz="3200" dirty="0">
                <a:latin typeface="Times"/>
                <a:cs typeface="Calibri"/>
              </a:rPr>
              <a:t>Post-Condition: A profile  is created for the user</a:t>
            </a:r>
          </a:p>
          <a:p>
            <a:endParaRPr lang="en-US" sz="2000" dirty="0">
              <a:cs typeface="Calibri"/>
            </a:endParaRPr>
          </a:p>
          <a:p>
            <a:endParaRPr lang="en-US" sz="2000" dirty="0">
              <a:cs typeface="Calibri"/>
            </a:endParaRPr>
          </a:p>
          <a:p>
            <a:endParaRPr lang="en-US" sz="2000" dirty="0">
              <a:cs typeface="Calibri"/>
            </a:endParaRPr>
          </a:p>
        </p:txBody>
      </p:sp>
      <p:graphicFrame>
        <p:nvGraphicFramePr>
          <p:cNvPr id="4" name="Table 4">
            <a:extLst>
              <a:ext uri="{FF2B5EF4-FFF2-40B4-BE49-F238E27FC236}">
                <a16:creationId xmlns:a16="http://schemas.microsoft.com/office/drawing/2014/main" id="{18AA7C59-BB4F-43E1-93B6-FF1AA77AE4A9}"/>
              </a:ext>
            </a:extLst>
          </p:cNvPr>
          <p:cNvGraphicFramePr>
            <a:graphicFrameLocks noGrp="1"/>
          </p:cNvGraphicFramePr>
          <p:nvPr>
            <p:extLst>
              <p:ext uri="{D42A27DB-BD31-4B8C-83A1-F6EECF244321}">
                <p14:modId xmlns:p14="http://schemas.microsoft.com/office/powerpoint/2010/main" val="1534528034"/>
              </p:ext>
            </p:extLst>
          </p:nvPr>
        </p:nvGraphicFramePr>
        <p:xfrm>
          <a:off x="6373807" y="-143170"/>
          <a:ext cx="5818193" cy="6858000"/>
        </p:xfrm>
        <a:graphic>
          <a:graphicData uri="http://schemas.openxmlformats.org/drawingml/2006/table">
            <a:tbl>
              <a:tblPr firstRow="1" bandRow="1">
                <a:noFill/>
                <a:tableStyleId>{5C22544A-7EE6-4342-B048-85BDC9FD1C3A}</a:tableStyleId>
              </a:tblPr>
              <a:tblGrid>
                <a:gridCol w="2443193">
                  <a:extLst>
                    <a:ext uri="{9D8B030D-6E8A-4147-A177-3AD203B41FA5}">
                      <a16:colId xmlns:a16="http://schemas.microsoft.com/office/drawing/2014/main" val="460330641"/>
                    </a:ext>
                  </a:extLst>
                </a:gridCol>
                <a:gridCol w="3375000">
                  <a:extLst>
                    <a:ext uri="{9D8B030D-6E8A-4147-A177-3AD203B41FA5}">
                      <a16:colId xmlns:a16="http://schemas.microsoft.com/office/drawing/2014/main" val="3871422204"/>
                    </a:ext>
                  </a:extLst>
                </a:gridCol>
              </a:tblGrid>
              <a:tr h="960675">
                <a:tc>
                  <a:txBody>
                    <a:bodyPr/>
                    <a:lstStyle/>
                    <a:p>
                      <a:r>
                        <a:rPr lang="en-US" sz="2200" b="0" cap="none" spc="60">
                          <a:solidFill>
                            <a:schemeClr val="bg1"/>
                          </a:solidFill>
                        </a:rPr>
                        <a:t>CLIENT</a:t>
                      </a:r>
                    </a:p>
                  </a:txBody>
                  <a:tcPr marL="151047" marR="151047" marT="125587" marB="75524" anchor="ctr">
                    <a:lnL w="12700" cmpd="sng">
                      <a:noFill/>
                    </a:lnL>
                    <a:lnR w="12700" cmpd="sng">
                      <a:noFill/>
                    </a:lnR>
                    <a:lnT w="19050" cap="flat" cmpd="sng" algn="ctr">
                      <a:noFill/>
                      <a:prstDash val="solid"/>
                    </a:lnT>
                    <a:lnB w="38100" cmpd="sng">
                      <a:noFill/>
                    </a:lnB>
                    <a:solidFill>
                      <a:srgbClr val="ED7D31"/>
                    </a:solidFill>
                  </a:tcPr>
                </a:tc>
                <a:tc>
                  <a:txBody>
                    <a:bodyPr/>
                    <a:lstStyle/>
                    <a:p>
                      <a:r>
                        <a:rPr lang="en-US" sz="2200" b="0" cap="none" spc="60" dirty="0">
                          <a:solidFill>
                            <a:schemeClr val="bg1"/>
                          </a:solidFill>
                        </a:rPr>
                        <a:t>SYSTEM</a:t>
                      </a:r>
                    </a:p>
                  </a:txBody>
                  <a:tcPr marL="151047" marR="151047" marT="125587" marB="75524"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840279380"/>
                  </a:ext>
                </a:extLst>
              </a:tr>
              <a:tr h="12362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cap="none" spc="0" dirty="0">
                          <a:solidFill>
                            <a:schemeClr val="tx1"/>
                          </a:solidFill>
                          <a:latin typeface="Amasis MT Pro Black"/>
                        </a:rPr>
                        <a:t>1.Choose the signup/register option</a:t>
                      </a:r>
                    </a:p>
                  </a:txBody>
                  <a:tcPr marL="151047" marR="151047" marT="125587" marB="75524">
                    <a:lnL w="12700" cmpd="sng">
                      <a:noFill/>
                      <a:prstDash val="solid"/>
                    </a:lnL>
                    <a:lnR w="12700" cmpd="sng">
                      <a:noFill/>
                      <a:prstDash val="solid"/>
                    </a:lnR>
                    <a:lnT w="38100" cmpd="sng">
                      <a:noFill/>
                    </a:lnT>
                    <a:lnB w="12700" cap="flat" cmpd="sng" algn="ctr">
                      <a:noFill/>
                      <a:prstDash val="solid"/>
                    </a:lnB>
                    <a:noFill/>
                  </a:tcPr>
                </a:tc>
                <a:tc>
                  <a:txBody>
                    <a:bodyPr/>
                    <a:lstStyle/>
                    <a:p>
                      <a:pPr algn="ctr"/>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3526064713"/>
                  </a:ext>
                </a:extLst>
              </a:tr>
              <a:tr h="1387643">
                <a:tc>
                  <a:txBody>
                    <a:bodyPr/>
                    <a:lstStyle/>
                    <a:p>
                      <a:pPr algn="ctr"/>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cap="none" spc="0" dirty="0">
                          <a:solidFill>
                            <a:schemeClr val="tx1"/>
                          </a:solidFill>
                          <a:latin typeface="Amasis MT Pro Black"/>
                        </a:rPr>
                        <a:t>2.Prompts for data required for registration </a:t>
                      </a:r>
                    </a:p>
                    <a:p>
                      <a:pPr algn="ctr"/>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129372448"/>
                  </a:ext>
                </a:extLst>
              </a:tr>
              <a:tr h="1387643">
                <a:tc>
                  <a:txBody>
                    <a:bodyPr/>
                    <a:lstStyle/>
                    <a:p>
                      <a:pPr lvl="0" algn="ctr">
                        <a:buNone/>
                      </a:pPr>
                      <a:r>
                        <a:rPr lang="en-US" sz="1900" cap="none" spc="0" dirty="0">
                          <a:solidFill>
                            <a:schemeClr val="tx1"/>
                          </a:solidFill>
                          <a:latin typeface="Amasis MT Pro Black"/>
                        </a:rPr>
                        <a:t>3.</a:t>
                      </a:r>
                      <a:r>
                        <a:rPr lang="en-US" sz="1900" b="0" i="0" u="none" strike="noStrike" cap="none" spc="0" noProof="0" dirty="0">
                          <a:solidFill>
                            <a:schemeClr val="tx1"/>
                          </a:solidFill>
                          <a:latin typeface="Amasis MT Pro Black"/>
                        </a:rPr>
                        <a:t>Enter the data prompted by the system </a:t>
                      </a:r>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12700" cmpd="sng">
                      <a:noFill/>
                      <a:prstDash val="solid"/>
                    </a:lnT>
                    <a:lnB w="12700" cap="flat" cmpd="sng" algn="ctr">
                      <a:noFill/>
                      <a:prstDash val="solid"/>
                    </a:lnB>
                    <a:noFill/>
                  </a:tcPr>
                </a:tc>
                <a:tc>
                  <a:txBody>
                    <a:bodyPr/>
                    <a:lstStyle/>
                    <a:p>
                      <a:pPr lvl="0" algn="ctr">
                        <a:buNone/>
                      </a:pPr>
                      <a:endParaRPr lang="en-US" sz="1900" b="0" i="0" u="none" strike="noStrike" cap="none" spc="0" noProof="0" dirty="0">
                        <a:solidFill>
                          <a:schemeClr val="tx1"/>
                        </a:solidFill>
                        <a:latin typeface="Amasis MT Pro Black"/>
                      </a:endParaRPr>
                    </a:p>
                  </a:txBody>
                  <a:tcPr marL="151047" marR="151047" marT="125587" marB="75524">
                    <a:lnL w="12700" cmpd="sng">
                      <a:noFill/>
                      <a:prstDash val="solid"/>
                    </a:lnL>
                    <a:lnR w="12700" cmpd="sng">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108548153"/>
                  </a:ext>
                </a:extLst>
              </a:tr>
              <a:tr h="1885776">
                <a:tc>
                  <a:txBody>
                    <a:bodyPr/>
                    <a:lstStyle/>
                    <a:p>
                      <a:pPr lvl="0" algn="ctr">
                        <a:buNone/>
                      </a:pPr>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900" cap="none" spc="0" dirty="0">
                          <a:solidFill>
                            <a:schemeClr val="tx1"/>
                          </a:solidFill>
                          <a:latin typeface="Amasis MT Pro Black"/>
                        </a:rPr>
                        <a:t>4.Validate user information </a:t>
                      </a:r>
                    </a:p>
                    <a:p>
                      <a:pPr lvl="0" algn="ctr">
                        <a:buNone/>
                      </a:pPr>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375110157"/>
                  </a:ext>
                </a:extLst>
              </a:tr>
            </a:tbl>
          </a:graphicData>
        </a:graphic>
      </p:graphicFrame>
    </p:spTree>
    <p:extLst>
      <p:ext uri="{BB962C8B-B14F-4D97-AF65-F5344CB8AC3E}">
        <p14:creationId xmlns:p14="http://schemas.microsoft.com/office/powerpoint/2010/main" val="4156299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30">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2">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4A72992-F377-4F64-A550-F4B40B79F59B}"/>
              </a:ext>
            </a:extLst>
          </p:cNvPr>
          <p:cNvSpPr>
            <a:spLocks noGrp="1"/>
          </p:cNvSpPr>
          <p:nvPr>
            <p:ph type="title"/>
          </p:nvPr>
        </p:nvSpPr>
        <p:spPr>
          <a:xfrm>
            <a:off x="166267" y="4176"/>
            <a:ext cx="5818193" cy="1017690"/>
          </a:xfrm>
        </p:spPr>
        <p:txBody>
          <a:bodyPr>
            <a:normAutofit fontScale="90000"/>
          </a:bodyPr>
          <a:lstStyle/>
          <a:p>
            <a:r>
              <a:rPr lang="en-US" b="1">
                <a:latin typeface="Tahoma"/>
                <a:ea typeface="Tahoma"/>
                <a:cs typeface="Calibri Light"/>
              </a:rPr>
              <a:t>Use Case Descriptions</a:t>
            </a:r>
            <a:endParaRPr lang="en-US" b="1">
              <a:latin typeface="Tahoma"/>
              <a:ea typeface="Tahoma"/>
            </a:endParaRPr>
          </a:p>
        </p:txBody>
      </p:sp>
      <p:sp>
        <p:nvSpPr>
          <p:cNvPr id="3" name="Content Placeholder 2">
            <a:extLst>
              <a:ext uri="{FF2B5EF4-FFF2-40B4-BE49-F238E27FC236}">
                <a16:creationId xmlns:a16="http://schemas.microsoft.com/office/drawing/2014/main" id="{CAEE6A5C-64C7-4B3A-B2A5-AC60D217FF7D}"/>
              </a:ext>
            </a:extLst>
          </p:cNvPr>
          <p:cNvSpPr>
            <a:spLocks noGrp="1"/>
          </p:cNvSpPr>
          <p:nvPr>
            <p:ph idx="1"/>
          </p:nvPr>
        </p:nvSpPr>
        <p:spPr>
          <a:xfrm>
            <a:off x="-746" y="962378"/>
            <a:ext cx="6139486" cy="5505651"/>
          </a:xfrm>
        </p:spPr>
        <p:txBody>
          <a:bodyPr vert="horz" lIns="91440" tIns="45720" rIns="91440" bIns="45720" rtlCol="0" anchor="t">
            <a:noAutofit/>
          </a:bodyPr>
          <a:lstStyle/>
          <a:p>
            <a:pPr marL="0" indent="0">
              <a:buNone/>
            </a:pPr>
            <a:r>
              <a:rPr lang="en-US" sz="3200" b="1" i="1" dirty="0">
                <a:latin typeface="Times"/>
                <a:cs typeface="Calibri"/>
              </a:rPr>
              <a:t>Use Case 2</a:t>
            </a:r>
          </a:p>
          <a:p>
            <a:r>
              <a:rPr lang="en-US" sz="3200" dirty="0">
                <a:latin typeface="Times"/>
                <a:cs typeface="Calibri"/>
              </a:rPr>
              <a:t>NAME: Login</a:t>
            </a:r>
          </a:p>
          <a:p>
            <a:r>
              <a:rPr lang="en-US" sz="3200" dirty="0">
                <a:latin typeface="Times"/>
                <a:cs typeface="Calibri"/>
              </a:rPr>
              <a:t>Actors: User</a:t>
            </a:r>
          </a:p>
          <a:p>
            <a:r>
              <a:rPr lang="en-US" sz="3200" dirty="0">
                <a:latin typeface="Times"/>
                <a:ea typeface="+mn-lt"/>
                <a:cs typeface="+mn-lt"/>
              </a:rPr>
              <a:t>Description: Allow registered user to login </a:t>
            </a:r>
          </a:p>
          <a:p>
            <a:r>
              <a:rPr lang="en-US" sz="3200" dirty="0">
                <a:latin typeface="Times"/>
                <a:cs typeface="Calibri"/>
              </a:rPr>
              <a:t>Pre-Condition: User should be registered with the system </a:t>
            </a:r>
          </a:p>
          <a:p>
            <a:r>
              <a:rPr lang="en-US" sz="3200" dirty="0">
                <a:latin typeface="Times"/>
                <a:cs typeface="Calibri"/>
              </a:rPr>
              <a:t>Post-Condition: User logs in and all the options are displayed on the screen</a:t>
            </a:r>
          </a:p>
          <a:p>
            <a:endParaRPr lang="en-US" sz="2000" dirty="0">
              <a:cs typeface="Calibri"/>
            </a:endParaRPr>
          </a:p>
          <a:p>
            <a:endParaRPr lang="en-US" sz="2000" dirty="0">
              <a:cs typeface="Calibri"/>
            </a:endParaRPr>
          </a:p>
          <a:p>
            <a:endParaRPr lang="en-US" sz="2000" dirty="0">
              <a:cs typeface="Calibri"/>
            </a:endParaRPr>
          </a:p>
        </p:txBody>
      </p:sp>
      <p:graphicFrame>
        <p:nvGraphicFramePr>
          <p:cNvPr id="4" name="Table 4">
            <a:extLst>
              <a:ext uri="{FF2B5EF4-FFF2-40B4-BE49-F238E27FC236}">
                <a16:creationId xmlns:a16="http://schemas.microsoft.com/office/drawing/2014/main" id="{18AA7C59-BB4F-43E1-93B6-FF1AA77AE4A9}"/>
              </a:ext>
            </a:extLst>
          </p:cNvPr>
          <p:cNvGraphicFramePr>
            <a:graphicFrameLocks noGrp="1"/>
          </p:cNvGraphicFramePr>
          <p:nvPr>
            <p:extLst>
              <p:ext uri="{D42A27DB-BD31-4B8C-83A1-F6EECF244321}">
                <p14:modId xmlns:p14="http://schemas.microsoft.com/office/powerpoint/2010/main" val="2638710092"/>
              </p:ext>
            </p:extLst>
          </p:nvPr>
        </p:nvGraphicFramePr>
        <p:xfrm>
          <a:off x="6539811" y="480937"/>
          <a:ext cx="5729329" cy="4707514"/>
        </p:xfrm>
        <a:graphic>
          <a:graphicData uri="http://schemas.openxmlformats.org/drawingml/2006/table">
            <a:tbl>
              <a:tblPr firstRow="1" bandRow="1">
                <a:noFill/>
                <a:tableStyleId>{5C22544A-7EE6-4342-B048-85BDC9FD1C3A}</a:tableStyleId>
              </a:tblPr>
              <a:tblGrid>
                <a:gridCol w="2892947">
                  <a:extLst>
                    <a:ext uri="{9D8B030D-6E8A-4147-A177-3AD203B41FA5}">
                      <a16:colId xmlns:a16="http://schemas.microsoft.com/office/drawing/2014/main" val="460330641"/>
                    </a:ext>
                  </a:extLst>
                </a:gridCol>
                <a:gridCol w="2836382">
                  <a:extLst>
                    <a:ext uri="{9D8B030D-6E8A-4147-A177-3AD203B41FA5}">
                      <a16:colId xmlns:a16="http://schemas.microsoft.com/office/drawing/2014/main" val="3871422204"/>
                    </a:ext>
                  </a:extLst>
                </a:gridCol>
              </a:tblGrid>
              <a:tr h="1369703">
                <a:tc>
                  <a:txBody>
                    <a:bodyPr/>
                    <a:lstStyle/>
                    <a:p>
                      <a:r>
                        <a:rPr lang="en-US" sz="2200" b="0" cap="none" spc="60" dirty="0">
                          <a:solidFill>
                            <a:schemeClr val="bg1"/>
                          </a:solidFill>
                        </a:rPr>
                        <a:t>CLIENT</a:t>
                      </a:r>
                    </a:p>
                  </a:txBody>
                  <a:tcPr marL="151047" marR="151047" marT="125587" marB="75524" anchor="ctr">
                    <a:lnL w="12700" cmpd="sng">
                      <a:noFill/>
                    </a:lnL>
                    <a:lnR w="12700" cmpd="sng">
                      <a:noFill/>
                    </a:lnR>
                    <a:lnT w="19050" cap="flat" cmpd="sng" algn="ctr">
                      <a:noFill/>
                      <a:prstDash val="solid"/>
                    </a:lnT>
                    <a:lnB w="38100" cmpd="sng">
                      <a:noFill/>
                    </a:lnB>
                    <a:solidFill>
                      <a:srgbClr val="ED7D31"/>
                    </a:solidFill>
                  </a:tcPr>
                </a:tc>
                <a:tc>
                  <a:txBody>
                    <a:bodyPr/>
                    <a:lstStyle/>
                    <a:p>
                      <a:r>
                        <a:rPr lang="en-US" sz="2200" b="0" cap="none" spc="60" dirty="0">
                          <a:solidFill>
                            <a:schemeClr val="bg1"/>
                          </a:solidFill>
                        </a:rPr>
                        <a:t>SYSTEM</a:t>
                      </a:r>
                    </a:p>
                  </a:txBody>
                  <a:tcPr marL="151047" marR="151047" marT="125587" marB="75524"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840279380"/>
                  </a:ext>
                </a:extLst>
              </a:tr>
              <a:tr h="1293610">
                <a:tc>
                  <a:txBody>
                    <a:bodyPr/>
                    <a:lstStyle/>
                    <a:p>
                      <a:r>
                        <a:rPr lang="en-US" sz="1900" cap="none" spc="0" dirty="0">
                          <a:solidFill>
                            <a:schemeClr val="tx1"/>
                          </a:solidFill>
                          <a:latin typeface="Amasis MT Pro Black"/>
                        </a:rPr>
                        <a:t>1.Enter the username, password and choose login option </a:t>
                      </a:r>
                      <a:endParaRPr lang="en-US" sz="1900" cap="none" spc="0" dirty="0">
                        <a:solidFill>
                          <a:schemeClr val="tx1"/>
                        </a:solidFill>
                      </a:endParaRPr>
                    </a:p>
                  </a:txBody>
                  <a:tcPr marL="151047" marR="151047" marT="125587" marB="75524">
                    <a:lnL w="12700" cmpd="sng">
                      <a:noFill/>
                      <a:prstDash val="solid"/>
                    </a:lnL>
                    <a:lnR w="12700" cmpd="sng">
                      <a:noFill/>
                      <a:prstDash val="solid"/>
                    </a:lnR>
                    <a:lnT w="38100" cmpd="sng">
                      <a:noFill/>
                    </a:lnT>
                    <a:lnB w="12700" cap="flat" cmpd="sng" algn="ctr">
                      <a:noFill/>
                      <a:prstDash val="solid"/>
                    </a:lnB>
                    <a:noFill/>
                  </a:tcPr>
                </a:tc>
                <a:tc>
                  <a:txBody>
                    <a:bodyPr/>
                    <a:lstStyle/>
                    <a:p>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3526064713"/>
                  </a:ext>
                </a:extLst>
              </a:tr>
              <a:tr h="1978460">
                <a:tc>
                  <a:txBody>
                    <a:bodyPr/>
                    <a:lstStyle/>
                    <a:p>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1900" cap="none" spc="0" dirty="0">
                          <a:solidFill>
                            <a:schemeClr val="tx1"/>
                          </a:solidFill>
                          <a:latin typeface="Amasis MT Pro Black"/>
                        </a:rPr>
                        <a:t>2.Validates username and password</a:t>
                      </a: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129372448"/>
                  </a:ext>
                </a:extLst>
              </a:tr>
            </a:tbl>
          </a:graphicData>
        </a:graphic>
      </p:graphicFrame>
    </p:spTree>
    <p:extLst>
      <p:ext uri="{BB962C8B-B14F-4D97-AF65-F5344CB8AC3E}">
        <p14:creationId xmlns:p14="http://schemas.microsoft.com/office/powerpoint/2010/main" val="2990814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30">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2">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4A72992-F377-4F64-A550-F4B40B79F59B}"/>
              </a:ext>
            </a:extLst>
          </p:cNvPr>
          <p:cNvSpPr>
            <a:spLocks noGrp="1"/>
          </p:cNvSpPr>
          <p:nvPr>
            <p:ph type="title"/>
          </p:nvPr>
        </p:nvSpPr>
        <p:spPr>
          <a:xfrm>
            <a:off x="166267" y="4176"/>
            <a:ext cx="5818193" cy="1017690"/>
          </a:xfrm>
        </p:spPr>
        <p:txBody>
          <a:bodyPr>
            <a:normAutofit fontScale="90000"/>
          </a:bodyPr>
          <a:lstStyle/>
          <a:p>
            <a:r>
              <a:rPr lang="en-US" b="1">
                <a:latin typeface="Tahoma"/>
                <a:ea typeface="Tahoma"/>
                <a:cs typeface="Calibri Light"/>
              </a:rPr>
              <a:t>Use Case Descriptions</a:t>
            </a:r>
            <a:endParaRPr lang="en-US" b="1">
              <a:latin typeface="Tahoma"/>
              <a:ea typeface="Tahoma"/>
            </a:endParaRPr>
          </a:p>
        </p:txBody>
      </p:sp>
      <p:sp>
        <p:nvSpPr>
          <p:cNvPr id="3" name="Content Placeholder 2">
            <a:extLst>
              <a:ext uri="{FF2B5EF4-FFF2-40B4-BE49-F238E27FC236}">
                <a16:creationId xmlns:a16="http://schemas.microsoft.com/office/drawing/2014/main" id="{CAEE6A5C-64C7-4B3A-B2A5-AC60D217FF7D}"/>
              </a:ext>
            </a:extLst>
          </p:cNvPr>
          <p:cNvSpPr>
            <a:spLocks noGrp="1"/>
          </p:cNvSpPr>
          <p:nvPr>
            <p:ph idx="1"/>
          </p:nvPr>
        </p:nvSpPr>
        <p:spPr>
          <a:xfrm>
            <a:off x="-746" y="962378"/>
            <a:ext cx="6139486" cy="5505651"/>
          </a:xfrm>
        </p:spPr>
        <p:txBody>
          <a:bodyPr vert="horz" lIns="91440" tIns="45720" rIns="91440" bIns="45720" rtlCol="0" anchor="t">
            <a:noAutofit/>
          </a:bodyPr>
          <a:lstStyle/>
          <a:p>
            <a:pPr marL="0" indent="0">
              <a:buNone/>
            </a:pPr>
            <a:r>
              <a:rPr lang="en-US" sz="3200" b="1" i="1" dirty="0">
                <a:latin typeface="Times"/>
                <a:cs typeface="Calibri"/>
              </a:rPr>
              <a:t>Use Case 3</a:t>
            </a:r>
          </a:p>
          <a:p>
            <a:r>
              <a:rPr lang="en-US" sz="3200" dirty="0">
                <a:latin typeface="Times"/>
                <a:cs typeface="Calibri"/>
              </a:rPr>
              <a:t>NAME: Book Parking Slot</a:t>
            </a:r>
          </a:p>
          <a:p>
            <a:r>
              <a:rPr lang="en-US" sz="3200" dirty="0">
                <a:latin typeface="Times"/>
                <a:cs typeface="Calibri"/>
              </a:rPr>
              <a:t>Actors: Client</a:t>
            </a:r>
          </a:p>
          <a:p>
            <a:r>
              <a:rPr lang="en-US" sz="3200" dirty="0">
                <a:latin typeface="Times"/>
                <a:ea typeface="+mn-lt"/>
                <a:cs typeface="+mn-lt"/>
              </a:rPr>
              <a:t>Description: Allow user to book parking slots</a:t>
            </a:r>
          </a:p>
          <a:p>
            <a:r>
              <a:rPr lang="en-US" sz="3200" dirty="0">
                <a:latin typeface="Times"/>
                <a:cs typeface="Calibri"/>
              </a:rPr>
              <a:t>Pre-Condition: User is logged in </a:t>
            </a:r>
          </a:p>
          <a:p>
            <a:r>
              <a:rPr lang="en-US" sz="3200" dirty="0">
                <a:latin typeface="Times"/>
                <a:cs typeface="Calibri"/>
              </a:rPr>
              <a:t>Post-Condition: A parking slot is booked for the user and information updated in the database </a:t>
            </a:r>
          </a:p>
          <a:p>
            <a:endParaRPr lang="en-US" sz="2000" dirty="0">
              <a:cs typeface="Calibri"/>
            </a:endParaRPr>
          </a:p>
          <a:p>
            <a:endParaRPr lang="en-US" sz="2000" dirty="0">
              <a:cs typeface="Calibri"/>
            </a:endParaRPr>
          </a:p>
          <a:p>
            <a:endParaRPr lang="en-US" sz="2000" dirty="0">
              <a:cs typeface="Calibri"/>
            </a:endParaRPr>
          </a:p>
        </p:txBody>
      </p:sp>
      <p:graphicFrame>
        <p:nvGraphicFramePr>
          <p:cNvPr id="4" name="Table 4">
            <a:extLst>
              <a:ext uri="{FF2B5EF4-FFF2-40B4-BE49-F238E27FC236}">
                <a16:creationId xmlns:a16="http://schemas.microsoft.com/office/drawing/2014/main" id="{18AA7C59-BB4F-43E1-93B6-FF1AA77AE4A9}"/>
              </a:ext>
            </a:extLst>
          </p:cNvPr>
          <p:cNvGraphicFramePr>
            <a:graphicFrameLocks noGrp="1"/>
          </p:cNvGraphicFramePr>
          <p:nvPr>
            <p:extLst>
              <p:ext uri="{D42A27DB-BD31-4B8C-83A1-F6EECF244321}">
                <p14:modId xmlns:p14="http://schemas.microsoft.com/office/powerpoint/2010/main" val="2488146600"/>
              </p:ext>
            </p:extLst>
          </p:nvPr>
        </p:nvGraphicFramePr>
        <p:xfrm>
          <a:off x="6462671" y="2020385"/>
          <a:ext cx="5729329" cy="3101890"/>
        </p:xfrm>
        <a:graphic>
          <a:graphicData uri="http://schemas.openxmlformats.org/drawingml/2006/table">
            <a:tbl>
              <a:tblPr firstRow="1" bandRow="1">
                <a:noFill/>
                <a:tableStyleId>{5C22544A-7EE6-4342-B048-85BDC9FD1C3A}</a:tableStyleId>
              </a:tblPr>
              <a:tblGrid>
                <a:gridCol w="2777582">
                  <a:extLst>
                    <a:ext uri="{9D8B030D-6E8A-4147-A177-3AD203B41FA5}">
                      <a16:colId xmlns:a16="http://schemas.microsoft.com/office/drawing/2014/main" val="460330641"/>
                    </a:ext>
                  </a:extLst>
                </a:gridCol>
                <a:gridCol w="2951747">
                  <a:extLst>
                    <a:ext uri="{9D8B030D-6E8A-4147-A177-3AD203B41FA5}">
                      <a16:colId xmlns:a16="http://schemas.microsoft.com/office/drawing/2014/main" val="3871422204"/>
                    </a:ext>
                  </a:extLst>
                </a:gridCol>
              </a:tblGrid>
              <a:tr h="831313">
                <a:tc>
                  <a:txBody>
                    <a:bodyPr/>
                    <a:lstStyle/>
                    <a:p>
                      <a:r>
                        <a:rPr lang="en-US" sz="2200" b="0" cap="none" spc="60">
                          <a:solidFill>
                            <a:schemeClr val="bg1"/>
                          </a:solidFill>
                        </a:rPr>
                        <a:t>CLIENT</a:t>
                      </a:r>
                    </a:p>
                  </a:txBody>
                  <a:tcPr marL="151047" marR="151047" marT="125587" marB="75524" anchor="ctr">
                    <a:lnL w="12700" cmpd="sng">
                      <a:noFill/>
                    </a:lnL>
                    <a:lnR w="12700" cmpd="sng">
                      <a:noFill/>
                    </a:lnR>
                    <a:lnT w="19050" cap="flat" cmpd="sng" algn="ctr">
                      <a:noFill/>
                      <a:prstDash val="solid"/>
                    </a:lnT>
                    <a:lnB w="38100" cmpd="sng">
                      <a:noFill/>
                    </a:lnB>
                    <a:solidFill>
                      <a:srgbClr val="ED7D31"/>
                    </a:solidFill>
                  </a:tcPr>
                </a:tc>
                <a:tc>
                  <a:txBody>
                    <a:bodyPr/>
                    <a:lstStyle/>
                    <a:p>
                      <a:r>
                        <a:rPr lang="en-US" sz="2200" b="0" cap="none" spc="60" dirty="0">
                          <a:solidFill>
                            <a:schemeClr val="bg1"/>
                          </a:solidFill>
                        </a:rPr>
                        <a:t>SYSTEM</a:t>
                      </a:r>
                    </a:p>
                  </a:txBody>
                  <a:tcPr marL="151047" marR="151047" marT="125587" marB="75524"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840279380"/>
                  </a:ext>
                </a:extLst>
              </a:tr>
              <a:tr h="78513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cap="none" spc="0" dirty="0">
                          <a:solidFill>
                            <a:schemeClr val="tx1"/>
                          </a:solidFill>
                          <a:latin typeface="Amasis MT Pro Black"/>
                        </a:rPr>
                        <a:t>1.Clicks on book parking slot</a:t>
                      </a:r>
                    </a:p>
                    <a:p>
                      <a:endParaRPr lang="en-US" sz="1900" cap="none" spc="0" dirty="0">
                        <a:solidFill>
                          <a:schemeClr val="tx1"/>
                        </a:solidFill>
                      </a:endParaRPr>
                    </a:p>
                  </a:txBody>
                  <a:tcPr marL="151047" marR="151047" marT="125587" marB="75524">
                    <a:lnL w="12700" cmpd="sng">
                      <a:noFill/>
                      <a:prstDash val="solid"/>
                    </a:lnL>
                    <a:lnR w="12700" cmpd="sng">
                      <a:noFill/>
                      <a:prstDash val="solid"/>
                    </a:lnR>
                    <a:lnT w="38100" cmpd="sng">
                      <a:noFill/>
                    </a:lnT>
                    <a:lnB w="12700" cap="flat" cmpd="sng" algn="ctr">
                      <a:noFill/>
                      <a:prstDash val="solid"/>
                    </a:lnB>
                    <a:noFill/>
                  </a:tcPr>
                </a:tc>
                <a:tc>
                  <a:txBody>
                    <a:bodyPr/>
                    <a:lstStyle/>
                    <a:p>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3526064713"/>
                  </a:ext>
                </a:extLst>
              </a:tr>
              <a:tr h="1200786">
                <a:tc>
                  <a:txBody>
                    <a:bodyPr/>
                    <a:lstStyle/>
                    <a:p>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cap="none" spc="0" dirty="0">
                          <a:solidFill>
                            <a:schemeClr val="tx1"/>
                          </a:solidFill>
                          <a:latin typeface="Amasis MT Pro Black"/>
                        </a:rPr>
                        <a:t>1.Books a parking slot</a:t>
                      </a:r>
                    </a:p>
                    <a:p>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129372448"/>
                  </a:ext>
                </a:extLst>
              </a:tr>
            </a:tbl>
          </a:graphicData>
        </a:graphic>
      </p:graphicFrame>
    </p:spTree>
    <p:extLst>
      <p:ext uri="{BB962C8B-B14F-4D97-AF65-F5344CB8AC3E}">
        <p14:creationId xmlns:p14="http://schemas.microsoft.com/office/powerpoint/2010/main" val="2956811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30">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2">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4A72992-F377-4F64-A550-F4B40B79F59B}"/>
              </a:ext>
            </a:extLst>
          </p:cNvPr>
          <p:cNvSpPr>
            <a:spLocks noGrp="1"/>
          </p:cNvSpPr>
          <p:nvPr>
            <p:ph type="title"/>
          </p:nvPr>
        </p:nvSpPr>
        <p:spPr>
          <a:xfrm>
            <a:off x="166267" y="4176"/>
            <a:ext cx="5818193" cy="1017690"/>
          </a:xfrm>
        </p:spPr>
        <p:txBody>
          <a:bodyPr>
            <a:normAutofit fontScale="90000"/>
          </a:bodyPr>
          <a:lstStyle/>
          <a:p>
            <a:r>
              <a:rPr lang="en-US" b="1">
                <a:latin typeface="Tahoma"/>
                <a:ea typeface="Tahoma"/>
                <a:cs typeface="Calibri Light"/>
              </a:rPr>
              <a:t>Use Case Descriptions</a:t>
            </a:r>
            <a:endParaRPr lang="en-US" b="1">
              <a:latin typeface="Tahoma"/>
              <a:ea typeface="Tahoma"/>
            </a:endParaRPr>
          </a:p>
        </p:txBody>
      </p:sp>
      <p:sp>
        <p:nvSpPr>
          <p:cNvPr id="3" name="Content Placeholder 2">
            <a:extLst>
              <a:ext uri="{FF2B5EF4-FFF2-40B4-BE49-F238E27FC236}">
                <a16:creationId xmlns:a16="http://schemas.microsoft.com/office/drawing/2014/main" id="{CAEE6A5C-64C7-4B3A-B2A5-AC60D217FF7D}"/>
              </a:ext>
            </a:extLst>
          </p:cNvPr>
          <p:cNvSpPr>
            <a:spLocks noGrp="1"/>
          </p:cNvSpPr>
          <p:nvPr>
            <p:ph idx="1"/>
          </p:nvPr>
        </p:nvSpPr>
        <p:spPr>
          <a:xfrm>
            <a:off x="-746" y="962378"/>
            <a:ext cx="6139486" cy="5505651"/>
          </a:xfrm>
        </p:spPr>
        <p:txBody>
          <a:bodyPr vert="horz" lIns="91440" tIns="45720" rIns="91440" bIns="45720" rtlCol="0" anchor="t">
            <a:noAutofit/>
          </a:bodyPr>
          <a:lstStyle/>
          <a:p>
            <a:pPr marL="0" indent="0">
              <a:buNone/>
            </a:pPr>
            <a:r>
              <a:rPr lang="en-US" sz="3200" b="1" i="1" dirty="0">
                <a:latin typeface="Times"/>
                <a:cs typeface="Calibri"/>
              </a:rPr>
              <a:t>Use Case 4</a:t>
            </a:r>
          </a:p>
          <a:p>
            <a:r>
              <a:rPr lang="en-US" sz="3200" dirty="0" err="1">
                <a:latin typeface="Times"/>
                <a:cs typeface="Calibri"/>
              </a:rPr>
              <a:t>NAME:Detect</a:t>
            </a:r>
            <a:r>
              <a:rPr lang="en-US" sz="3200" dirty="0">
                <a:latin typeface="Times"/>
                <a:cs typeface="Calibri"/>
              </a:rPr>
              <a:t> vehicle entry  </a:t>
            </a:r>
          </a:p>
          <a:p>
            <a:r>
              <a:rPr lang="en-US" sz="3200" dirty="0" err="1">
                <a:latin typeface="Times"/>
                <a:cs typeface="Calibri"/>
              </a:rPr>
              <a:t>Actors:System</a:t>
            </a:r>
            <a:endParaRPr lang="en-US" sz="3200" dirty="0">
              <a:latin typeface="Times"/>
              <a:cs typeface="Calibri"/>
            </a:endParaRPr>
          </a:p>
          <a:p>
            <a:r>
              <a:rPr lang="en-US" sz="3200" dirty="0">
                <a:latin typeface="Times"/>
                <a:ea typeface="+mn-lt"/>
                <a:cs typeface="+mn-lt"/>
              </a:rPr>
              <a:t>Description: Detects entry of the vehicle </a:t>
            </a:r>
          </a:p>
          <a:p>
            <a:r>
              <a:rPr lang="en-US" sz="3200" dirty="0">
                <a:latin typeface="Times"/>
                <a:cs typeface="Calibri"/>
              </a:rPr>
              <a:t>Pre-Condition: User has booked a slot and entry time is within expiry time</a:t>
            </a:r>
          </a:p>
          <a:p>
            <a:r>
              <a:rPr lang="en-US" sz="3200" dirty="0">
                <a:latin typeface="Times"/>
                <a:cs typeface="Calibri"/>
              </a:rPr>
              <a:t>Post-Condition: None</a:t>
            </a:r>
          </a:p>
          <a:p>
            <a:endParaRPr lang="en-US" sz="2000" dirty="0">
              <a:cs typeface="Calibri"/>
            </a:endParaRPr>
          </a:p>
          <a:p>
            <a:endParaRPr lang="en-US" sz="2000" dirty="0">
              <a:cs typeface="Calibri"/>
            </a:endParaRPr>
          </a:p>
          <a:p>
            <a:endParaRPr lang="en-US" sz="2000" dirty="0">
              <a:cs typeface="Calibri"/>
            </a:endParaRPr>
          </a:p>
        </p:txBody>
      </p:sp>
      <p:graphicFrame>
        <p:nvGraphicFramePr>
          <p:cNvPr id="4" name="Table 4">
            <a:extLst>
              <a:ext uri="{FF2B5EF4-FFF2-40B4-BE49-F238E27FC236}">
                <a16:creationId xmlns:a16="http://schemas.microsoft.com/office/drawing/2014/main" id="{18AA7C59-BB4F-43E1-93B6-FF1AA77AE4A9}"/>
              </a:ext>
            </a:extLst>
          </p:cNvPr>
          <p:cNvGraphicFramePr>
            <a:graphicFrameLocks noGrp="1"/>
          </p:cNvGraphicFramePr>
          <p:nvPr>
            <p:extLst>
              <p:ext uri="{D42A27DB-BD31-4B8C-83A1-F6EECF244321}">
                <p14:modId xmlns:p14="http://schemas.microsoft.com/office/powerpoint/2010/main" val="4284314030"/>
              </p:ext>
            </p:extLst>
          </p:nvPr>
        </p:nvGraphicFramePr>
        <p:xfrm>
          <a:off x="6462671" y="1632782"/>
          <a:ext cx="5729329" cy="3018215"/>
        </p:xfrm>
        <a:graphic>
          <a:graphicData uri="http://schemas.openxmlformats.org/drawingml/2006/table">
            <a:tbl>
              <a:tblPr firstRow="1" bandRow="1">
                <a:noFill/>
                <a:tableStyleId>{5C22544A-7EE6-4342-B048-85BDC9FD1C3A}</a:tableStyleId>
              </a:tblPr>
              <a:tblGrid>
                <a:gridCol w="2633203">
                  <a:extLst>
                    <a:ext uri="{9D8B030D-6E8A-4147-A177-3AD203B41FA5}">
                      <a16:colId xmlns:a16="http://schemas.microsoft.com/office/drawing/2014/main" val="460330641"/>
                    </a:ext>
                  </a:extLst>
                </a:gridCol>
                <a:gridCol w="3096126">
                  <a:extLst>
                    <a:ext uri="{9D8B030D-6E8A-4147-A177-3AD203B41FA5}">
                      <a16:colId xmlns:a16="http://schemas.microsoft.com/office/drawing/2014/main" val="3871422204"/>
                    </a:ext>
                  </a:extLst>
                </a:gridCol>
              </a:tblGrid>
              <a:tr h="1032299">
                <a:tc>
                  <a:txBody>
                    <a:bodyPr/>
                    <a:lstStyle/>
                    <a:p>
                      <a:r>
                        <a:rPr lang="en-US" sz="2200" b="0" cap="none" spc="60" dirty="0">
                          <a:solidFill>
                            <a:schemeClr val="bg1"/>
                          </a:solidFill>
                        </a:rPr>
                        <a:t>CLIENT</a:t>
                      </a:r>
                    </a:p>
                  </a:txBody>
                  <a:tcPr marL="151047" marR="151047" marT="125587" marB="75524" anchor="ctr">
                    <a:lnL w="12700" cmpd="sng">
                      <a:noFill/>
                    </a:lnL>
                    <a:lnR w="12700" cmpd="sng">
                      <a:noFill/>
                    </a:lnR>
                    <a:lnT w="19050" cap="flat" cmpd="sng" algn="ctr">
                      <a:noFill/>
                      <a:prstDash val="solid"/>
                    </a:lnT>
                    <a:lnB w="38100" cmpd="sng">
                      <a:noFill/>
                    </a:lnB>
                    <a:solidFill>
                      <a:srgbClr val="ED7D31"/>
                    </a:solidFill>
                  </a:tcPr>
                </a:tc>
                <a:tc>
                  <a:txBody>
                    <a:bodyPr/>
                    <a:lstStyle/>
                    <a:p>
                      <a:r>
                        <a:rPr lang="en-US" sz="2200" b="0" cap="none" spc="60" dirty="0">
                          <a:solidFill>
                            <a:schemeClr val="bg1"/>
                          </a:solidFill>
                        </a:rPr>
                        <a:t>SYSTEM</a:t>
                      </a:r>
                    </a:p>
                  </a:txBody>
                  <a:tcPr marL="151047" marR="151047" marT="125587" marB="75524"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840279380"/>
                  </a:ext>
                </a:extLst>
              </a:tr>
              <a:tr h="78513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cap="none" spc="0" dirty="0">
                          <a:solidFill>
                            <a:schemeClr val="tx1"/>
                          </a:solidFill>
                          <a:latin typeface="Amasis MT Pro Black"/>
                        </a:rPr>
                        <a:t>1.Entry with vehicle </a:t>
                      </a:r>
                      <a:endParaRPr lang="en-US" sz="1900" cap="none" spc="0" dirty="0">
                        <a:solidFill>
                          <a:schemeClr val="tx1"/>
                        </a:solidFill>
                      </a:endParaRPr>
                    </a:p>
                  </a:txBody>
                  <a:tcPr marL="151047" marR="151047" marT="125587" marB="75524">
                    <a:lnL w="12700" cmpd="sng">
                      <a:noFill/>
                      <a:prstDash val="solid"/>
                    </a:lnL>
                    <a:lnR w="12700" cmpd="sng">
                      <a:noFill/>
                      <a:prstDash val="solid"/>
                    </a:lnR>
                    <a:lnT w="38100" cmpd="sng">
                      <a:noFill/>
                    </a:lnT>
                    <a:lnB w="12700" cap="flat" cmpd="sng" algn="ctr">
                      <a:noFill/>
                      <a:prstDash val="solid"/>
                    </a:lnB>
                    <a:noFill/>
                  </a:tcPr>
                </a:tc>
                <a:tc>
                  <a:txBody>
                    <a:bodyPr/>
                    <a:lstStyle/>
                    <a:p>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3526064713"/>
                  </a:ext>
                </a:extLst>
              </a:tr>
              <a:tr h="1200786">
                <a:tc>
                  <a:txBody>
                    <a:bodyPr/>
                    <a:lstStyle/>
                    <a:p>
                      <a:endParaRPr lang="en-US" sz="1900" cap="none" spc="0" dirty="0">
                        <a:solidFill>
                          <a:schemeClr val="tx1"/>
                        </a:solidFill>
                        <a:latin typeface="Amasis MT Pro Black"/>
                      </a:endParaRP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cap="none" spc="0" dirty="0">
                          <a:solidFill>
                            <a:schemeClr val="tx1"/>
                          </a:solidFill>
                          <a:latin typeface="Amasis MT Pro Black"/>
                        </a:rPr>
                        <a:t>2.Detects and verifies slot booking </a:t>
                      </a:r>
                    </a:p>
                  </a:txBody>
                  <a:tcPr marL="151047" marR="151047" marT="125587" marB="7552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129372448"/>
                  </a:ext>
                </a:extLst>
              </a:tr>
            </a:tbl>
          </a:graphicData>
        </a:graphic>
      </p:graphicFrame>
    </p:spTree>
    <p:extLst>
      <p:ext uri="{BB962C8B-B14F-4D97-AF65-F5344CB8AC3E}">
        <p14:creationId xmlns:p14="http://schemas.microsoft.com/office/powerpoint/2010/main" val="22318677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1208</TotalTime>
  <Words>575</Words>
  <Application>Microsoft Office PowerPoint</Application>
  <PresentationFormat>Widescreen</PresentationFormat>
  <Paragraphs>90</Paragraphs>
  <Slides>22</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22</vt:i4>
      </vt:variant>
    </vt:vector>
  </HeadingPairs>
  <TitlesOfParts>
    <vt:vector size="34" baseType="lpstr">
      <vt:lpstr>Amasis MT Pro Black</vt:lpstr>
      <vt:lpstr>Arial</vt:lpstr>
      <vt:lpstr>Calibri</vt:lpstr>
      <vt:lpstr>Calibri Light</vt:lpstr>
      <vt:lpstr>Carlito</vt:lpstr>
      <vt:lpstr>Tahoma</vt:lpstr>
      <vt:lpstr>time</vt:lpstr>
      <vt:lpstr>Times</vt:lpstr>
      <vt:lpstr>Times New Roman</vt:lpstr>
      <vt:lpstr>Wingdings</vt:lpstr>
      <vt:lpstr>Office Theme</vt:lpstr>
      <vt:lpstr>Office Theme</vt:lpstr>
      <vt:lpstr> Smart Parking System(SPS) </vt:lpstr>
      <vt:lpstr>Problem Statement</vt:lpstr>
      <vt:lpstr>PowerPoint Presentation</vt:lpstr>
      <vt:lpstr>Project Motivation </vt:lpstr>
      <vt:lpstr>USE CASE DIAGRAM</vt:lpstr>
      <vt:lpstr>Use Case Descriptions</vt:lpstr>
      <vt:lpstr>Use Case Descriptions</vt:lpstr>
      <vt:lpstr>Use Case Descriptions</vt:lpstr>
      <vt:lpstr>Use Case Descriptions</vt:lpstr>
      <vt:lpstr>Use Case Descriptions</vt:lpstr>
      <vt:lpstr>PowerPoint Presentation</vt:lpstr>
      <vt:lpstr>Principle </vt:lpstr>
      <vt:lpstr>Block diagram of smart parking system (SPS) using ESP32 </vt:lpstr>
      <vt:lpstr>Circuit Diagram </vt:lpstr>
      <vt:lpstr>Web Interface</vt:lpstr>
      <vt:lpstr> Database</vt:lpstr>
      <vt:lpstr>PowerPoint Presentation</vt:lpstr>
      <vt:lpstr>PowerPoint Presentation</vt:lpstr>
      <vt:lpstr>  Results</vt:lpstr>
      <vt:lpstr>PowerPoint Presentation</vt:lpstr>
      <vt:lpstr>Future Work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Parking System(SPS)</dc:title>
  <dc:creator>Hrudai Aditya</dc:creator>
  <cp:lastModifiedBy>Hrudai Aditya</cp:lastModifiedBy>
  <cp:revision>178</cp:revision>
  <dcterms:created xsi:type="dcterms:W3CDTF">2022-09-25T15:41:58Z</dcterms:created>
  <dcterms:modified xsi:type="dcterms:W3CDTF">2022-12-30T04:10:05Z</dcterms:modified>
</cp:coreProperties>
</file>

<file path=docProps/thumbnail.jpeg>
</file>